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0"/>
  </p:notesMasterIdLst>
  <p:handoutMasterIdLst>
    <p:handoutMasterId r:id="rId51"/>
  </p:handoutMasterIdLst>
  <p:sldIdLst>
    <p:sldId id="256" r:id="rId2"/>
    <p:sldId id="302" r:id="rId3"/>
    <p:sldId id="356" r:id="rId4"/>
    <p:sldId id="357" r:id="rId5"/>
    <p:sldId id="358" r:id="rId6"/>
    <p:sldId id="399" r:id="rId7"/>
    <p:sldId id="400" r:id="rId8"/>
    <p:sldId id="402" r:id="rId9"/>
    <p:sldId id="359" r:id="rId10"/>
    <p:sldId id="360" r:id="rId11"/>
    <p:sldId id="401" r:id="rId12"/>
    <p:sldId id="305" r:id="rId13"/>
    <p:sldId id="303" r:id="rId14"/>
    <p:sldId id="313" r:id="rId15"/>
    <p:sldId id="403" r:id="rId16"/>
    <p:sldId id="363" r:id="rId17"/>
    <p:sldId id="382" r:id="rId18"/>
    <p:sldId id="389" r:id="rId19"/>
    <p:sldId id="390" r:id="rId20"/>
    <p:sldId id="377" r:id="rId21"/>
    <p:sldId id="385" r:id="rId22"/>
    <p:sldId id="386" r:id="rId23"/>
    <p:sldId id="387" r:id="rId24"/>
    <p:sldId id="388" r:id="rId25"/>
    <p:sldId id="370" r:id="rId26"/>
    <p:sldId id="371" r:id="rId27"/>
    <p:sldId id="372" r:id="rId28"/>
    <p:sldId id="373" r:id="rId29"/>
    <p:sldId id="315" r:id="rId30"/>
    <p:sldId id="316" r:id="rId31"/>
    <p:sldId id="317" r:id="rId32"/>
    <p:sldId id="314" r:id="rId33"/>
    <p:sldId id="324" r:id="rId34"/>
    <p:sldId id="326" r:id="rId35"/>
    <p:sldId id="347" r:id="rId36"/>
    <p:sldId id="348" r:id="rId37"/>
    <p:sldId id="351" r:id="rId38"/>
    <p:sldId id="352" r:id="rId39"/>
    <p:sldId id="353" r:id="rId40"/>
    <p:sldId id="398" r:id="rId41"/>
    <p:sldId id="392" r:id="rId42"/>
    <p:sldId id="393" r:id="rId43"/>
    <p:sldId id="394" r:id="rId44"/>
    <p:sldId id="396" r:id="rId45"/>
    <p:sldId id="325" r:id="rId46"/>
    <p:sldId id="274" r:id="rId47"/>
    <p:sldId id="287" r:id="rId48"/>
    <p:sldId id="327" r:id="rId49"/>
  </p:sldIdLst>
  <p:sldSz cx="9144000" cy="6858000" type="screen4x3"/>
  <p:notesSz cx="6854825" cy="9750425"/>
  <p:defaultTextStyle>
    <a:defPPr>
      <a:defRPr lang="en-US"/>
    </a:defPPr>
    <a:lvl1pPr algn="l" rtl="0" fontAlgn="base">
      <a:spcBef>
        <a:spcPct val="0"/>
      </a:spcBef>
      <a:spcAft>
        <a:spcPct val="0"/>
      </a:spcAft>
      <a:defRPr sz="1400" kern="1200">
        <a:solidFill>
          <a:schemeClr val="tx1"/>
        </a:solidFill>
        <a:latin typeface="NewsGoth BT" pitchFamily="34" charset="0"/>
        <a:ea typeface="+mn-ea"/>
        <a:cs typeface="+mn-cs"/>
      </a:defRPr>
    </a:lvl1pPr>
    <a:lvl2pPr marL="457200" algn="l" rtl="0" fontAlgn="base">
      <a:spcBef>
        <a:spcPct val="0"/>
      </a:spcBef>
      <a:spcAft>
        <a:spcPct val="0"/>
      </a:spcAft>
      <a:defRPr sz="1400" kern="1200">
        <a:solidFill>
          <a:schemeClr val="tx1"/>
        </a:solidFill>
        <a:latin typeface="NewsGoth BT" pitchFamily="34" charset="0"/>
        <a:ea typeface="+mn-ea"/>
        <a:cs typeface="+mn-cs"/>
      </a:defRPr>
    </a:lvl2pPr>
    <a:lvl3pPr marL="914400" algn="l" rtl="0" fontAlgn="base">
      <a:spcBef>
        <a:spcPct val="0"/>
      </a:spcBef>
      <a:spcAft>
        <a:spcPct val="0"/>
      </a:spcAft>
      <a:defRPr sz="1400" kern="1200">
        <a:solidFill>
          <a:schemeClr val="tx1"/>
        </a:solidFill>
        <a:latin typeface="NewsGoth BT" pitchFamily="34" charset="0"/>
        <a:ea typeface="+mn-ea"/>
        <a:cs typeface="+mn-cs"/>
      </a:defRPr>
    </a:lvl3pPr>
    <a:lvl4pPr marL="1371600" algn="l" rtl="0" fontAlgn="base">
      <a:spcBef>
        <a:spcPct val="0"/>
      </a:spcBef>
      <a:spcAft>
        <a:spcPct val="0"/>
      </a:spcAft>
      <a:defRPr sz="1400" kern="1200">
        <a:solidFill>
          <a:schemeClr val="tx1"/>
        </a:solidFill>
        <a:latin typeface="NewsGoth BT" pitchFamily="34" charset="0"/>
        <a:ea typeface="+mn-ea"/>
        <a:cs typeface="+mn-cs"/>
      </a:defRPr>
    </a:lvl4pPr>
    <a:lvl5pPr marL="1828800" algn="l" rtl="0" fontAlgn="base">
      <a:spcBef>
        <a:spcPct val="0"/>
      </a:spcBef>
      <a:spcAft>
        <a:spcPct val="0"/>
      </a:spcAft>
      <a:defRPr sz="1400" kern="1200">
        <a:solidFill>
          <a:schemeClr val="tx1"/>
        </a:solidFill>
        <a:latin typeface="NewsGoth BT" pitchFamily="34" charset="0"/>
        <a:ea typeface="+mn-ea"/>
        <a:cs typeface="+mn-cs"/>
      </a:defRPr>
    </a:lvl5pPr>
    <a:lvl6pPr marL="2286000" algn="l" defTabSz="914400" rtl="0" eaLnBrk="1" latinLnBrk="0" hangingPunct="1">
      <a:defRPr sz="1400" kern="1200">
        <a:solidFill>
          <a:schemeClr val="tx1"/>
        </a:solidFill>
        <a:latin typeface="NewsGoth BT" pitchFamily="34" charset="0"/>
        <a:ea typeface="+mn-ea"/>
        <a:cs typeface="+mn-cs"/>
      </a:defRPr>
    </a:lvl6pPr>
    <a:lvl7pPr marL="2743200" algn="l" defTabSz="914400" rtl="0" eaLnBrk="1" latinLnBrk="0" hangingPunct="1">
      <a:defRPr sz="1400" kern="1200">
        <a:solidFill>
          <a:schemeClr val="tx1"/>
        </a:solidFill>
        <a:latin typeface="NewsGoth BT" pitchFamily="34" charset="0"/>
        <a:ea typeface="+mn-ea"/>
        <a:cs typeface="+mn-cs"/>
      </a:defRPr>
    </a:lvl7pPr>
    <a:lvl8pPr marL="3200400" algn="l" defTabSz="914400" rtl="0" eaLnBrk="1" latinLnBrk="0" hangingPunct="1">
      <a:defRPr sz="1400" kern="1200">
        <a:solidFill>
          <a:schemeClr val="tx1"/>
        </a:solidFill>
        <a:latin typeface="NewsGoth BT" pitchFamily="34" charset="0"/>
        <a:ea typeface="+mn-ea"/>
        <a:cs typeface="+mn-cs"/>
      </a:defRPr>
    </a:lvl8pPr>
    <a:lvl9pPr marL="3657600" algn="l" defTabSz="914400" rtl="0" eaLnBrk="1" latinLnBrk="0" hangingPunct="1">
      <a:defRPr sz="1400" kern="1200">
        <a:solidFill>
          <a:schemeClr val="tx1"/>
        </a:solidFill>
        <a:latin typeface="NewsGoth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3399FF"/>
    <a:srgbClr val="66CCFF"/>
    <a:srgbClr val="33CCFF"/>
    <a:srgbClr val="0066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autoAdjust="0"/>
  </p:normalViewPr>
  <p:slideViewPr>
    <p:cSldViewPr>
      <p:cViewPr>
        <p:scale>
          <a:sx n="100" d="100"/>
          <a:sy n="100" d="100"/>
        </p:scale>
        <p:origin x="-1170" y="-288"/>
      </p:cViewPr>
      <p:guideLst>
        <p:guide orient="horz" pos="2160"/>
        <p:guide pos="2880"/>
      </p:guideLst>
    </p:cSldViewPr>
  </p:slideViewPr>
  <p:outlineViewPr>
    <p:cViewPr>
      <p:scale>
        <a:sx n="25" d="100"/>
        <a:sy n="25" d="100"/>
      </p:scale>
      <p:origin x="0" y="2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662" y="-84"/>
      </p:cViewPr>
      <p:guideLst>
        <p:guide orient="horz" pos="3071"/>
        <p:guide pos="215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56323"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56324"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56325"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8E81EB-4DA0-4291-B148-AE0C9996E63E}"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46083" name="Rectangle 3"/>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54276"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6086"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46087"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A0D881A-19D5-4123-8A18-DE4B92525539}"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NewsGoth BT"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NewsGoth BT"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NewsGoth BT"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NewsGoth BT"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NewsGoth B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990600" y="731838"/>
            <a:ext cx="4873625" cy="3656012"/>
          </a:xfrm>
          <a:ln/>
        </p:spPr>
      </p:sp>
      <p:sp>
        <p:nvSpPr>
          <p:cNvPr id="1024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990600" y="731838"/>
            <a:ext cx="4873625" cy="3656012"/>
          </a:xfrm>
          <a:ln/>
        </p:spPr>
      </p:sp>
      <p:sp>
        <p:nvSpPr>
          <p:cNvPr id="10342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4294967295"/>
          </p:nvPr>
        </p:nvSpPr>
        <p:spPr bwMode="auto">
          <a:xfrm>
            <a:off x="3882054" y="0"/>
            <a:ext cx="2971171" cy="488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37576" indent="-283683">
              <a:defRPr sz="2800">
                <a:solidFill>
                  <a:schemeClr val="bg2"/>
                </a:solidFill>
                <a:latin typeface="Tahoma" pitchFamily="34" charset="0"/>
                <a:ea typeface="ＭＳ Ｐゴシック" pitchFamily="34" charset="-128"/>
              </a:defRPr>
            </a:lvl2pPr>
            <a:lvl3pPr marL="1134733" indent="-226947">
              <a:defRPr sz="2800">
                <a:solidFill>
                  <a:schemeClr val="bg2"/>
                </a:solidFill>
                <a:latin typeface="Tahoma" pitchFamily="34" charset="0"/>
                <a:ea typeface="ＭＳ Ｐゴシック" pitchFamily="34" charset="-128"/>
              </a:defRPr>
            </a:lvl3pPr>
            <a:lvl4pPr marL="1588626" indent="-226947">
              <a:defRPr sz="2800">
                <a:solidFill>
                  <a:schemeClr val="bg2"/>
                </a:solidFill>
                <a:latin typeface="Tahoma" pitchFamily="34" charset="0"/>
                <a:ea typeface="ＭＳ Ｐゴシック" pitchFamily="34" charset="-128"/>
              </a:defRPr>
            </a:lvl4pPr>
            <a:lvl5pPr marL="2042520" indent="-226947">
              <a:defRPr sz="2800">
                <a:solidFill>
                  <a:schemeClr val="bg2"/>
                </a:solidFill>
                <a:latin typeface="Tahoma" pitchFamily="34" charset="0"/>
                <a:ea typeface="ＭＳ Ｐゴシック" pitchFamily="34" charset="-128"/>
              </a:defRPr>
            </a:lvl5pPr>
            <a:lvl6pPr marL="2496413"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50307"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04200"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58094"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fld id="{E2B3757A-3863-42F0-A456-D75E14545C0B}" type="datetime1">
              <a:rPr lang="en-GB" altLang="de-DE"/>
              <a:pPr/>
              <a:t>20/01/2015</a:t>
            </a:fld>
            <a:endParaRPr lang="en-GB" altLang="de-DE"/>
          </a:p>
        </p:txBody>
      </p:sp>
      <p:sp>
        <p:nvSpPr>
          <p:cNvPr id="104451" name="Rectangle 7"/>
          <p:cNvSpPr>
            <a:spLocks noGrp="1" noChangeArrowheads="1"/>
          </p:cNvSpPr>
          <p:nvPr>
            <p:ph type="sldNum" sz="quarter" idx="4294967295"/>
          </p:nvPr>
        </p:nvSpPr>
        <p:spPr bwMode="auto">
          <a:xfrm>
            <a:off x="3882054" y="9260799"/>
            <a:ext cx="2971171" cy="488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37576" indent="-283683">
              <a:defRPr sz="2800">
                <a:solidFill>
                  <a:schemeClr val="bg2"/>
                </a:solidFill>
                <a:latin typeface="Tahoma" pitchFamily="34" charset="0"/>
                <a:ea typeface="ＭＳ Ｐゴシック" pitchFamily="34" charset="-128"/>
              </a:defRPr>
            </a:lvl2pPr>
            <a:lvl3pPr marL="1134733" indent="-226947">
              <a:defRPr sz="2800">
                <a:solidFill>
                  <a:schemeClr val="bg2"/>
                </a:solidFill>
                <a:latin typeface="Tahoma" pitchFamily="34" charset="0"/>
                <a:ea typeface="ＭＳ Ｐゴシック" pitchFamily="34" charset="-128"/>
              </a:defRPr>
            </a:lvl3pPr>
            <a:lvl4pPr marL="1588626" indent="-226947">
              <a:defRPr sz="2800">
                <a:solidFill>
                  <a:schemeClr val="bg2"/>
                </a:solidFill>
                <a:latin typeface="Tahoma" pitchFamily="34" charset="0"/>
                <a:ea typeface="ＭＳ Ｐゴシック" pitchFamily="34" charset="-128"/>
              </a:defRPr>
            </a:lvl4pPr>
            <a:lvl5pPr marL="2042520" indent="-226947">
              <a:defRPr sz="2800">
                <a:solidFill>
                  <a:schemeClr val="bg2"/>
                </a:solidFill>
                <a:latin typeface="Tahoma" pitchFamily="34" charset="0"/>
                <a:ea typeface="ＭＳ Ｐゴシック" pitchFamily="34" charset="-128"/>
              </a:defRPr>
            </a:lvl5pPr>
            <a:lvl6pPr marL="2496413"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50307"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04200"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58094"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fld id="{3000A719-5B54-45C3-B4DC-9C821B48268A}" type="slidenum">
              <a:rPr lang="en-GB" altLang="de-DE"/>
              <a:pPr/>
              <a:t>5</a:t>
            </a:fld>
            <a:endParaRPr lang="en-GB" altLang="de-DE"/>
          </a:p>
        </p:txBody>
      </p:sp>
      <p:sp>
        <p:nvSpPr>
          <p:cNvPr id="104452" name="Rectangle 7"/>
          <p:cNvSpPr txBox="1">
            <a:spLocks noGrp="1" noChangeArrowheads="1"/>
          </p:cNvSpPr>
          <p:nvPr/>
        </p:nvSpPr>
        <p:spPr bwMode="auto">
          <a:xfrm>
            <a:off x="3883654" y="9262358"/>
            <a:ext cx="2971171" cy="488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43" tIns="45371" rIns="90743" bIns="45371" anchor="b"/>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r"/>
            <a:fld id="{1DD35F5B-FAB9-49F0-8DF3-87B9C1483C89}" type="slidenum">
              <a:rPr lang="de-DE" altLang="de-DE" sz="1100">
                <a:solidFill>
                  <a:schemeClr val="tx1"/>
                </a:solidFill>
                <a:latin typeface="Arial" pitchFamily="34" charset="0"/>
                <a:cs typeface="Arial" pitchFamily="34" charset="0"/>
              </a:rPr>
              <a:pPr algn="r"/>
              <a:t>5</a:t>
            </a:fld>
            <a:endParaRPr lang="de-DE" altLang="de-DE" sz="1100" dirty="0">
              <a:solidFill>
                <a:schemeClr val="tx1"/>
              </a:solidFill>
              <a:latin typeface="Arial" pitchFamily="34" charset="0"/>
              <a:cs typeface="Arial" pitchFamily="34" charset="0"/>
            </a:endParaRPr>
          </a:p>
        </p:txBody>
      </p:sp>
      <p:sp>
        <p:nvSpPr>
          <p:cNvPr id="104453" name="Rectangle 2"/>
          <p:cNvSpPr>
            <a:spLocks noGrp="1" noRot="1" noChangeAspect="1" noChangeArrowheads="1" noTextEdit="1"/>
          </p:cNvSpPr>
          <p:nvPr>
            <p:ph type="sldImg"/>
          </p:nvPr>
        </p:nvSpPr>
        <p:spPr>
          <a:xfrm>
            <a:off x="990600" y="731838"/>
            <a:ext cx="4875213" cy="3656012"/>
          </a:xfrm>
          <a:ln/>
        </p:spPr>
      </p:sp>
      <p:sp>
        <p:nvSpPr>
          <p:cNvPr id="104454" name="Rectangle 3"/>
          <p:cNvSpPr>
            <a:spLocks noGrp="1" noChangeArrowheads="1"/>
          </p:cNvSpPr>
          <p:nvPr>
            <p:ph type="body" idx="1"/>
          </p:nvPr>
        </p:nvSpPr>
        <p:spPr>
          <a:xfrm>
            <a:off x="685163" y="4631180"/>
            <a:ext cx="5484500" cy="4387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43" tIns="45371" rIns="90743" bIns="45371"/>
          <a:lstStyle/>
          <a:p>
            <a:r>
              <a:rPr lang="en-GB" altLang="de-DE" smtClean="0">
                <a:latin typeface="Arial" pitchFamily="34" charset="0"/>
                <a:ea typeface="ＭＳ Ｐゴシック" pitchFamily="34" charset="-128"/>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4294967295"/>
          </p:nvPr>
        </p:nvSpPr>
        <p:spPr bwMode="auto">
          <a:xfrm>
            <a:off x="3882054" y="0"/>
            <a:ext cx="2971171" cy="488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37576" indent="-283683">
              <a:defRPr sz="2800">
                <a:solidFill>
                  <a:schemeClr val="bg2"/>
                </a:solidFill>
                <a:latin typeface="Tahoma" pitchFamily="34" charset="0"/>
                <a:ea typeface="ＭＳ Ｐゴシック" pitchFamily="34" charset="-128"/>
              </a:defRPr>
            </a:lvl2pPr>
            <a:lvl3pPr marL="1134733" indent="-226947">
              <a:defRPr sz="2800">
                <a:solidFill>
                  <a:schemeClr val="bg2"/>
                </a:solidFill>
                <a:latin typeface="Tahoma" pitchFamily="34" charset="0"/>
                <a:ea typeface="ＭＳ Ｐゴシック" pitchFamily="34" charset="-128"/>
              </a:defRPr>
            </a:lvl3pPr>
            <a:lvl4pPr marL="1588626" indent="-226947">
              <a:defRPr sz="2800">
                <a:solidFill>
                  <a:schemeClr val="bg2"/>
                </a:solidFill>
                <a:latin typeface="Tahoma" pitchFamily="34" charset="0"/>
                <a:ea typeface="ＭＳ Ｐゴシック" pitchFamily="34" charset="-128"/>
              </a:defRPr>
            </a:lvl4pPr>
            <a:lvl5pPr marL="2042520" indent="-226947">
              <a:defRPr sz="2800">
                <a:solidFill>
                  <a:schemeClr val="bg2"/>
                </a:solidFill>
                <a:latin typeface="Tahoma" pitchFamily="34" charset="0"/>
                <a:ea typeface="ＭＳ Ｐゴシック" pitchFamily="34" charset="-128"/>
              </a:defRPr>
            </a:lvl5pPr>
            <a:lvl6pPr marL="2496413"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50307"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04200"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58094"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fld id="{E06EC847-6631-49EE-BF9F-1FA2AA83A2A6}" type="datetime1">
              <a:rPr lang="en-GB" altLang="de-DE"/>
              <a:pPr/>
              <a:t>20/01/2015</a:t>
            </a:fld>
            <a:endParaRPr lang="en-GB" altLang="de-DE"/>
          </a:p>
        </p:txBody>
      </p:sp>
      <p:sp>
        <p:nvSpPr>
          <p:cNvPr id="105475" name="Rectangle 7"/>
          <p:cNvSpPr>
            <a:spLocks noGrp="1" noChangeArrowheads="1"/>
          </p:cNvSpPr>
          <p:nvPr>
            <p:ph type="sldNum" sz="quarter" idx="4294967295"/>
          </p:nvPr>
        </p:nvSpPr>
        <p:spPr bwMode="auto">
          <a:xfrm>
            <a:off x="3882054" y="9260799"/>
            <a:ext cx="2971171" cy="488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37576" indent="-283683">
              <a:defRPr sz="2800">
                <a:solidFill>
                  <a:schemeClr val="bg2"/>
                </a:solidFill>
                <a:latin typeface="Tahoma" pitchFamily="34" charset="0"/>
                <a:ea typeface="ＭＳ Ｐゴシック" pitchFamily="34" charset="-128"/>
              </a:defRPr>
            </a:lvl2pPr>
            <a:lvl3pPr marL="1134733" indent="-226947">
              <a:defRPr sz="2800">
                <a:solidFill>
                  <a:schemeClr val="bg2"/>
                </a:solidFill>
                <a:latin typeface="Tahoma" pitchFamily="34" charset="0"/>
                <a:ea typeface="ＭＳ Ｐゴシック" pitchFamily="34" charset="-128"/>
              </a:defRPr>
            </a:lvl3pPr>
            <a:lvl4pPr marL="1588626" indent="-226947">
              <a:defRPr sz="2800">
                <a:solidFill>
                  <a:schemeClr val="bg2"/>
                </a:solidFill>
                <a:latin typeface="Tahoma" pitchFamily="34" charset="0"/>
                <a:ea typeface="ＭＳ Ｐゴシック" pitchFamily="34" charset="-128"/>
              </a:defRPr>
            </a:lvl4pPr>
            <a:lvl5pPr marL="2042520" indent="-226947">
              <a:defRPr sz="2800">
                <a:solidFill>
                  <a:schemeClr val="bg2"/>
                </a:solidFill>
                <a:latin typeface="Tahoma" pitchFamily="34" charset="0"/>
                <a:ea typeface="ＭＳ Ｐゴシック" pitchFamily="34" charset="-128"/>
              </a:defRPr>
            </a:lvl5pPr>
            <a:lvl6pPr marL="2496413"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50307"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04200"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58094"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fld id="{A99482B2-FDCC-4BAC-88BC-25C0CF85C898}" type="slidenum">
              <a:rPr lang="en-GB" altLang="de-DE"/>
              <a:pPr/>
              <a:t>9</a:t>
            </a:fld>
            <a:endParaRPr lang="en-GB" altLang="de-DE"/>
          </a:p>
        </p:txBody>
      </p:sp>
      <p:sp>
        <p:nvSpPr>
          <p:cNvPr id="105476" name="Rectangle 7"/>
          <p:cNvSpPr txBox="1">
            <a:spLocks noGrp="1" noChangeArrowheads="1"/>
          </p:cNvSpPr>
          <p:nvPr/>
        </p:nvSpPr>
        <p:spPr bwMode="auto">
          <a:xfrm>
            <a:off x="3883654" y="9262358"/>
            <a:ext cx="2971171" cy="488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43" tIns="45371" rIns="90743" bIns="45371" anchor="b"/>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r"/>
            <a:fld id="{8CAFDA6B-CA19-406E-9A2E-30D5060FCB91}" type="slidenum">
              <a:rPr lang="de-DE" altLang="de-DE" sz="1100">
                <a:solidFill>
                  <a:schemeClr val="tx1"/>
                </a:solidFill>
                <a:latin typeface="Arial" pitchFamily="34" charset="0"/>
                <a:cs typeface="Arial" pitchFamily="34" charset="0"/>
              </a:rPr>
              <a:pPr algn="r"/>
              <a:t>9</a:t>
            </a:fld>
            <a:endParaRPr lang="de-DE" altLang="de-DE" sz="1100" dirty="0">
              <a:solidFill>
                <a:schemeClr val="tx1"/>
              </a:solidFill>
              <a:latin typeface="Arial" pitchFamily="34" charset="0"/>
              <a:cs typeface="Arial" pitchFamily="34" charset="0"/>
            </a:endParaRPr>
          </a:p>
        </p:txBody>
      </p:sp>
      <p:sp>
        <p:nvSpPr>
          <p:cNvPr id="105477" name="Rectangle 2"/>
          <p:cNvSpPr>
            <a:spLocks noGrp="1" noRot="1" noChangeAspect="1" noChangeArrowheads="1" noTextEdit="1"/>
          </p:cNvSpPr>
          <p:nvPr>
            <p:ph type="sldImg"/>
          </p:nvPr>
        </p:nvSpPr>
        <p:spPr>
          <a:xfrm>
            <a:off x="990600" y="731838"/>
            <a:ext cx="4875213" cy="3656012"/>
          </a:xfrm>
          <a:ln/>
        </p:spPr>
      </p:sp>
      <p:sp>
        <p:nvSpPr>
          <p:cNvPr id="105478" name="Rectangle 3"/>
          <p:cNvSpPr>
            <a:spLocks noGrp="1" noChangeArrowheads="1"/>
          </p:cNvSpPr>
          <p:nvPr>
            <p:ph type="body" idx="1"/>
          </p:nvPr>
        </p:nvSpPr>
        <p:spPr>
          <a:xfrm>
            <a:off x="685163" y="4631180"/>
            <a:ext cx="5484500" cy="4387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43" tIns="45371" rIns="90743" bIns="45371"/>
          <a:lstStyle/>
          <a:p>
            <a:r>
              <a:rPr lang="en-GB" altLang="de-DE" smtClean="0">
                <a:latin typeface="Arial" pitchFamily="34" charset="0"/>
                <a:ea typeface="ＭＳ Ｐゴシック" pitchFamily="34" charset="-128"/>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4294967295"/>
          </p:nvPr>
        </p:nvSpPr>
        <p:spPr bwMode="auto">
          <a:xfrm>
            <a:off x="3882054" y="0"/>
            <a:ext cx="2971171" cy="488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37576" indent="-283683">
              <a:defRPr sz="2800">
                <a:solidFill>
                  <a:schemeClr val="bg2"/>
                </a:solidFill>
                <a:latin typeface="Tahoma" pitchFamily="34" charset="0"/>
                <a:ea typeface="ＭＳ Ｐゴシック" pitchFamily="34" charset="-128"/>
              </a:defRPr>
            </a:lvl2pPr>
            <a:lvl3pPr marL="1134733" indent="-226947">
              <a:defRPr sz="2800">
                <a:solidFill>
                  <a:schemeClr val="bg2"/>
                </a:solidFill>
                <a:latin typeface="Tahoma" pitchFamily="34" charset="0"/>
                <a:ea typeface="ＭＳ Ｐゴシック" pitchFamily="34" charset="-128"/>
              </a:defRPr>
            </a:lvl3pPr>
            <a:lvl4pPr marL="1588626" indent="-226947">
              <a:defRPr sz="2800">
                <a:solidFill>
                  <a:schemeClr val="bg2"/>
                </a:solidFill>
                <a:latin typeface="Tahoma" pitchFamily="34" charset="0"/>
                <a:ea typeface="ＭＳ Ｐゴシック" pitchFamily="34" charset="-128"/>
              </a:defRPr>
            </a:lvl4pPr>
            <a:lvl5pPr marL="2042520" indent="-226947">
              <a:defRPr sz="2800">
                <a:solidFill>
                  <a:schemeClr val="bg2"/>
                </a:solidFill>
                <a:latin typeface="Tahoma" pitchFamily="34" charset="0"/>
                <a:ea typeface="ＭＳ Ｐゴシック" pitchFamily="34" charset="-128"/>
              </a:defRPr>
            </a:lvl5pPr>
            <a:lvl6pPr marL="2496413"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50307"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04200"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58094"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fld id="{7CAE30B5-7CDB-4E87-A289-9DA0804838CA}" type="datetime1">
              <a:rPr lang="en-GB" altLang="de-DE"/>
              <a:pPr/>
              <a:t>20/01/2015</a:t>
            </a:fld>
            <a:endParaRPr lang="en-GB" altLang="de-DE"/>
          </a:p>
        </p:txBody>
      </p:sp>
      <p:sp>
        <p:nvSpPr>
          <p:cNvPr id="106499" name="Rectangle 7"/>
          <p:cNvSpPr>
            <a:spLocks noGrp="1" noChangeArrowheads="1"/>
          </p:cNvSpPr>
          <p:nvPr>
            <p:ph type="sldNum" sz="quarter" idx="4294967295"/>
          </p:nvPr>
        </p:nvSpPr>
        <p:spPr bwMode="auto">
          <a:xfrm>
            <a:off x="3882054" y="9260799"/>
            <a:ext cx="2971171" cy="4880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37576" indent="-283683">
              <a:defRPr sz="2800">
                <a:solidFill>
                  <a:schemeClr val="bg2"/>
                </a:solidFill>
                <a:latin typeface="Tahoma" pitchFamily="34" charset="0"/>
                <a:ea typeface="ＭＳ Ｐゴシック" pitchFamily="34" charset="-128"/>
              </a:defRPr>
            </a:lvl2pPr>
            <a:lvl3pPr marL="1134733" indent="-226947">
              <a:defRPr sz="2800">
                <a:solidFill>
                  <a:schemeClr val="bg2"/>
                </a:solidFill>
                <a:latin typeface="Tahoma" pitchFamily="34" charset="0"/>
                <a:ea typeface="ＭＳ Ｐゴシック" pitchFamily="34" charset="-128"/>
              </a:defRPr>
            </a:lvl3pPr>
            <a:lvl4pPr marL="1588626" indent="-226947">
              <a:defRPr sz="2800">
                <a:solidFill>
                  <a:schemeClr val="bg2"/>
                </a:solidFill>
                <a:latin typeface="Tahoma" pitchFamily="34" charset="0"/>
                <a:ea typeface="ＭＳ Ｐゴシック" pitchFamily="34" charset="-128"/>
              </a:defRPr>
            </a:lvl4pPr>
            <a:lvl5pPr marL="2042520" indent="-226947">
              <a:defRPr sz="2800">
                <a:solidFill>
                  <a:schemeClr val="bg2"/>
                </a:solidFill>
                <a:latin typeface="Tahoma" pitchFamily="34" charset="0"/>
                <a:ea typeface="ＭＳ Ｐゴシック" pitchFamily="34" charset="-128"/>
              </a:defRPr>
            </a:lvl5pPr>
            <a:lvl6pPr marL="2496413"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50307"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04200"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58094" indent="-226947"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fld id="{E202F879-FF8C-4CAB-9284-97924951A03B}" type="slidenum">
              <a:rPr lang="en-GB" altLang="de-DE"/>
              <a:pPr/>
              <a:t>10</a:t>
            </a:fld>
            <a:endParaRPr lang="en-GB" altLang="de-DE"/>
          </a:p>
        </p:txBody>
      </p:sp>
      <p:sp>
        <p:nvSpPr>
          <p:cNvPr id="106500" name="Rectangle 7"/>
          <p:cNvSpPr txBox="1">
            <a:spLocks noGrp="1" noChangeArrowheads="1"/>
          </p:cNvSpPr>
          <p:nvPr/>
        </p:nvSpPr>
        <p:spPr bwMode="auto">
          <a:xfrm>
            <a:off x="3883654" y="9262358"/>
            <a:ext cx="2971171" cy="488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43" tIns="45371" rIns="90743" bIns="45371" anchor="b"/>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r"/>
            <a:fld id="{387BD096-0168-4F4E-8A0D-313E56554789}" type="slidenum">
              <a:rPr lang="de-DE" altLang="de-DE" sz="1100">
                <a:solidFill>
                  <a:schemeClr val="tx1"/>
                </a:solidFill>
                <a:latin typeface="Arial" pitchFamily="34" charset="0"/>
                <a:cs typeface="Arial" pitchFamily="34" charset="0"/>
              </a:rPr>
              <a:pPr algn="r"/>
              <a:t>10</a:t>
            </a:fld>
            <a:endParaRPr lang="de-DE" altLang="de-DE" sz="1100" dirty="0">
              <a:solidFill>
                <a:schemeClr val="tx1"/>
              </a:solidFill>
              <a:latin typeface="Arial" pitchFamily="34" charset="0"/>
              <a:cs typeface="Arial" pitchFamily="34" charset="0"/>
            </a:endParaRPr>
          </a:p>
        </p:txBody>
      </p:sp>
      <p:sp>
        <p:nvSpPr>
          <p:cNvPr id="106501" name="Rectangle 2"/>
          <p:cNvSpPr>
            <a:spLocks noGrp="1" noRot="1" noChangeAspect="1" noChangeArrowheads="1" noTextEdit="1"/>
          </p:cNvSpPr>
          <p:nvPr>
            <p:ph type="sldImg"/>
          </p:nvPr>
        </p:nvSpPr>
        <p:spPr>
          <a:xfrm>
            <a:off x="990600" y="731838"/>
            <a:ext cx="4875213" cy="3656012"/>
          </a:xfrm>
          <a:ln/>
        </p:spPr>
      </p:sp>
      <p:sp>
        <p:nvSpPr>
          <p:cNvPr id="106502" name="Rectangle 3"/>
          <p:cNvSpPr>
            <a:spLocks noGrp="1" noChangeArrowheads="1"/>
          </p:cNvSpPr>
          <p:nvPr>
            <p:ph type="body" idx="1"/>
          </p:nvPr>
        </p:nvSpPr>
        <p:spPr>
          <a:xfrm>
            <a:off x="685163" y="4631180"/>
            <a:ext cx="5484500" cy="4387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43" tIns="45371" rIns="90743" bIns="45371"/>
          <a:lstStyle/>
          <a:p>
            <a:r>
              <a:rPr lang="en-GB" altLang="de-DE" smtClean="0">
                <a:latin typeface="Arial" pitchFamily="34" charset="0"/>
                <a:ea typeface="ＭＳ Ｐゴシック" pitchFamily="34"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xfrm>
            <a:off x="989013" y="728663"/>
            <a:ext cx="4878387" cy="3659187"/>
          </a:xfrm>
          <a:ln/>
          <a:extLst>
            <a:ext uri="{FAA26D3D-D897-4be2-8F04-BA451C77F1D7}">
              <ma14:placeholderFlag xmlns="" xmlns:ma14="http://schemas.microsoft.com/office/mac/drawingml/2011/main" val="1"/>
            </a:ext>
          </a:extLst>
        </p:spPr>
      </p:sp>
      <p:sp>
        <p:nvSpPr>
          <p:cNvPr id="684035" name="Rectangle 3"/>
          <p:cNvSpPr>
            <a:spLocks noGrp="1" noChangeArrowheads="1"/>
          </p:cNvSpPr>
          <p:nvPr>
            <p:ph type="body" idx="1"/>
          </p:nvPr>
        </p:nvSpPr>
        <p:spPr>
          <a:xfrm>
            <a:off x="916112" y="4630518"/>
            <a:ext cx="5022601" cy="4390496"/>
          </a:xfrm>
        </p:spPr>
        <p:txBody>
          <a:bodyPr/>
          <a:lstStyle/>
          <a:p>
            <a:pPr>
              <a:defRPr/>
            </a:pPr>
            <a:endParaRPr lang="de-DE"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Rot="1" noChangeAspect="1" noChangeArrowheads="1" noTextEdit="1"/>
          </p:cNvSpPr>
          <p:nvPr>
            <p:ph type="sldImg"/>
          </p:nvPr>
        </p:nvSpPr>
        <p:spPr>
          <a:xfrm>
            <a:off x="989013" y="728663"/>
            <a:ext cx="4878387" cy="3659187"/>
          </a:xfrm>
          <a:ln/>
          <a:extLst>
            <a:ext uri="{FAA26D3D-D897-4be2-8F04-BA451C77F1D7}">
              <ma14:placeholderFlag xmlns="" xmlns:ma14="http://schemas.microsoft.com/office/mac/drawingml/2011/main" val="1"/>
            </a:ext>
          </a:extLst>
        </p:spPr>
      </p:sp>
      <p:sp>
        <p:nvSpPr>
          <p:cNvPr id="710659" name="Rectangle 3"/>
          <p:cNvSpPr>
            <a:spLocks noGrp="1" noChangeArrowheads="1"/>
          </p:cNvSpPr>
          <p:nvPr>
            <p:ph type="body" idx="1"/>
          </p:nvPr>
        </p:nvSpPr>
        <p:spPr>
          <a:xfrm>
            <a:off x="916112" y="4630518"/>
            <a:ext cx="5022601" cy="4390496"/>
          </a:xfrm>
        </p:spPr>
        <p:txBody>
          <a:bodyPr/>
          <a:lstStyle/>
          <a:p>
            <a:pPr>
              <a:defRPr/>
            </a:pPr>
            <a:endParaRPr lang="de-DE"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Rot="1" noChangeAspect="1" noChangeArrowheads="1" noTextEdit="1"/>
          </p:cNvSpPr>
          <p:nvPr>
            <p:ph type="sldImg"/>
          </p:nvPr>
        </p:nvSpPr>
        <p:spPr>
          <a:xfrm>
            <a:off x="989013" y="728663"/>
            <a:ext cx="4878387" cy="3659187"/>
          </a:xfrm>
          <a:ln/>
          <a:extLst>
            <a:ext uri="{FAA26D3D-D897-4be2-8F04-BA451C77F1D7}">
              <ma14:placeholderFlag xmlns="" xmlns:ma14="http://schemas.microsoft.com/office/mac/drawingml/2011/main" val="1"/>
            </a:ext>
          </a:extLst>
        </p:spPr>
      </p:sp>
      <p:sp>
        <p:nvSpPr>
          <p:cNvPr id="710659" name="Rectangle 3"/>
          <p:cNvSpPr>
            <a:spLocks noGrp="1" noChangeArrowheads="1"/>
          </p:cNvSpPr>
          <p:nvPr>
            <p:ph type="body" idx="1"/>
          </p:nvPr>
        </p:nvSpPr>
        <p:spPr>
          <a:xfrm>
            <a:off x="916112" y="4630518"/>
            <a:ext cx="5022601" cy="4390496"/>
          </a:xfrm>
        </p:spPr>
        <p:txBody>
          <a:bodyPr/>
          <a:lstStyle/>
          <a:p>
            <a:pPr>
              <a:defRPr/>
            </a:pPr>
            <a:endParaRPr lang="de-DE"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xfrm>
            <a:off x="989013" y="728663"/>
            <a:ext cx="4878387" cy="3659187"/>
          </a:xfrm>
          <a:ln/>
          <a:extLst>
            <a:ext uri="{FAA26D3D-D897-4be2-8F04-BA451C77F1D7}">
              <ma14:placeholderFlag xmlns="" xmlns:ma14="http://schemas.microsoft.com/office/mac/drawingml/2011/main" val="1"/>
            </a:ext>
          </a:extLst>
        </p:spPr>
      </p:sp>
      <p:sp>
        <p:nvSpPr>
          <p:cNvPr id="715779" name="Rectangle 3"/>
          <p:cNvSpPr>
            <a:spLocks noGrp="1" noChangeArrowheads="1"/>
          </p:cNvSpPr>
          <p:nvPr>
            <p:ph type="body" idx="1"/>
          </p:nvPr>
        </p:nvSpPr>
        <p:spPr>
          <a:xfrm>
            <a:off x="916112" y="4630518"/>
            <a:ext cx="5022601" cy="4390496"/>
          </a:xfrm>
        </p:spPr>
        <p:txBody>
          <a:bodyPr/>
          <a:lstStyle/>
          <a:p>
            <a:pPr>
              <a:defRPr/>
            </a:pPr>
            <a:endParaRPr lang="de-DE"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197" name="Rectangle 5"/>
          <p:cNvSpPr>
            <a:spLocks noGrp="1" noChangeArrowheads="1"/>
          </p:cNvSpPr>
          <p:nvPr>
            <p:ph type="subTitle" idx="1"/>
          </p:nvPr>
        </p:nvSpPr>
        <p:spPr>
          <a:xfrm>
            <a:off x="990600" y="1409700"/>
            <a:ext cx="6934200" cy="495300"/>
          </a:xfrm>
        </p:spPr>
        <p:txBody>
          <a:bodyPr/>
          <a:lstStyle>
            <a:lvl1pPr marL="0" indent="0">
              <a:buFont typeface="Wingdings" pitchFamily="2" charset="2"/>
              <a:buNone/>
              <a:defRPr>
                <a:solidFill>
                  <a:schemeClr val="tx2"/>
                </a:solidFill>
              </a:defRPr>
            </a:lvl1pPr>
          </a:lstStyle>
          <a:p>
            <a:r>
              <a:rPr lang="de-DE"/>
              <a:t>Klicken Sie, um das Format des Untertitelmasters zu bearbeiten</a:t>
            </a:r>
          </a:p>
        </p:txBody>
      </p:sp>
      <p:sp>
        <p:nvSpPr>
          <p:cNvPr id="8211" name="Rectangle 19"/>
          <p:cNvSpPr>
            <a:spLocks noGrp="1" noChangeArrowheads="1"/>
          </p:cNvSpPr>
          <p:nvPr>
            <p:ph type="ctrTitle" sz="quarter"/>
          </p:nvPr>
        </p:nvSpPr>
        <p:spPr>
          <a:xfrm>
            <a:off x="990600" y="1924050"/>
            <a:ext cx="6934200" cy="3486150"/>
          </a:xfrm>
        </p:spPr>
        <p:txBody>
          <a:bodyPr/>
          <a:lstStyle>
            <a:lvl1pPr>
              <a:defRPr sz="5400"/>
            </a:lvl1pPr>
          </a:lstStyle>
          <a:p>
            <a:r>
              <a:rPr lang="de-DE"/>
              <a:t>Klicken Sie, um das Titelformat zu bearbeiten</a:t>
            </a:r>
          </a:p>
        </p:txBody>
      </p:sp>
      <p:sp>
        <p:nvSpPr>
          <p:cNvPr id="4" name="Rectangle 15"/>
          <p:cNvSpPr>
            <a:spLocks noGrp="1" noChangeArrowheads="1"/>
          </p:cNvSpPr>
          <p:nvPr>
            <p:ph type="ftr" sz="quarter" idx="10"/>
          </p:nvPr>
        </p:nvSpPr>
        <p:spPr>
          <a:xfrm>
            <a:off x="990600" y="76200"/>
            <a:ext cx="8001000" cy="396875"/>
          </a:xfrm>
        </p:spPr>
        <p:txBody>
          <a:bodyPr/>
          <a:lstStyle>
            <a:lvl1pPr>
              <a:defRPr sz="2000">
                <a:solidFill>
                  <a:schemeClr val="bg1"/>
                </a:solidFill>
              </a:defRPr>
            </a:lvl1pPr>
          </a:lstStyle>
          <a:p>
            <a:pPr>
              <a:defRPr/>
            </a:pPr>
            <a:r>
              <a:rPr lang="en-US" smtClean="0"/>
              <a:t>Ahmedabad, February 2015</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8"/>
          <p:cNvSpPr>
            <a:spLocks noGrp="1" noChangeArrowheads="1"/>
          </p:cNvSpPr>
          <p:nvPr>
            <p:ph type="sldNum" sz="quarter" idx="10"/>
          </p:nvPr>
        </p:nvSpPr>
        <p:spPr>
          <a:ln/>
        </p:spPr>
        <p:txBody>
          <a:bodyPr/>
          <a:lstStyle>
            <a:lvl1pPr>
              <a:defRPr/>
            </a:lvl1pPr>
          </a:lstStyle>
          <a:p>
            <a:pPr>
              <a:defRPr/>
            </a:pPr>
            <a:fld id="{D50DE7C1-D661-4076-B843-14741BDF52DB}" type="slidenum">
              <a:rPr lang="de-DE"/>
              <a:pPr>
                <a:defRPr/>
              </a:pPr>
              <a:t>‹Nr.›</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89763" y="952500"/>
            <a:ext cx="2000250" cy="50673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89013" y="952500"/>
            <a:ext cx="5848350" cy="50673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8"/>
          <p:cNvSpPr>
            <a:spLocks noGrp="1" noChangeArrowheads="1"/>
          </p:cNvSpPr>
          <p:nvPr>
            <p:ph type="sldNum" sz="quarter" idx="10"/>
          </p:nvPr>
        </p:nvSpPr>
        <p:spPr>
          <a:ln/>
        </p:spPr>
        <p:txBody>
          <a:bodyPr/>
          <a:lstStyle>
            <a:lvl1pPr>
              <a:defRPr/>
            </a:lvl1pPr>
          </a:lstStyle>
          <a:p>
            <a:pPr>
              <a:defRPr/>
            </a:pPr>
            <a:fld id="{E9F817E0-C4C3-40B7-9D0D-D1B325E8CF84}" type="slidenum">
              <a:rPr lang="de-DE"/>
              <a:pPr>
                <a:defRPr/>
              </a:pPr>
              <a:t>‹Nr.›</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89013" y="952500"/>
            <a:ext cx="8001000" cy="50673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28"/>
          <p:cNvSpPr>
            <a:spLocks noGrp="1" noChangeArrowheads="1"/>
          </p:cNvSpPr>
          <p:nvPr>
            <p:ph type="sldNum" sz="quarter" idx="10"/>
          </p:nvPr>
        </p:nvSpPr>
        <p:spPr>
          <a:ln/>
        </p:spPr>
        <p:txBody>
          <a:bodyPr/>
          <a:lstStyle>
            <a:lvl1pPr>
              <a:defRPr/>
            </a:lvl1pPr>
          </a:lstStyle>
          <a:p>
            <a:pPr>
              <a:defRPr/>
            </a:pPr>
            <a:fld id="{F0AAA2B8-088F-4C07-ADCF-CCD08FA78B2C}" type="slidenum">
              <a:rPr lang="de-DE"/>
              <a:pPr>
                <a:defRPr/>
              </a:pPr>
              <a:t>‹Nr.›</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8"/>
          <p:cNvSpPr>
            <a:spLocks noGrp="1" noChangeArrowheads="1"/>
          </p:cNvSpPr>
          <p:nvPr>
            <p:ph type="sldNum" sz="quarter" idx="10"/>
          </p:nvPr>
        </p:nvSpPr>
        <p:spPr>
          <a:ln/>
        </p:spPr>
        <p:txBody>
          <a:bodyPr/>
          <a:lstStyle>
            <a:lvl1pPr>
              <a:defRPr/>
            </a:lvl1pPr>
          </a:lstStyle>
          <a:p>
            <a:pPr>
              <a:defRPr/>
            </a:pPr>
            <a:fld id="{4114FB16-8069-4248-AEAE-44DF4E24B011}" type="slidenum">
              <a:rPr lang="de-DE"/>
              <a:pPr>
                <a:defRPr/>
              </a:pPr>
              <a:t>‹Nr.›</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8"/>
          <p:cNvSpPr>
            <a:spLocks noGrp="1" noChangeArrowheads="1"/>
          </p:cNvSpPr>
          <p:nvPr>
            <p:ph type="sldNum" sz="quarter" idx="10"/>
          </p:nvPr>
        </p:nvSpPr>
        <p:spPr>
          <a:ln/>
        </p:spPr>
        <p:txBody>
          <a:bodyPr/>
          <a:lstStyle>
            <a:lvl1pPr>
              <a:defRPr/>
            </a:lvl1pPr>
          </a:lstStyle>
          <a:p>
            <a:pPr>
              <a:defRPr/>
            </a:pPr>
            <a:fld id="{71A92393-52B7-4486-8F54-A2ACAE72CAA4}" type="slidenum">
              <a:rPr lang="de-DE"/>
              <a:pPr>
                <a:defRPr/>
              </a:pPr>
              <a:t>‹Nr.›</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89013" y="1562100"/>
            <a:ext cx="33909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32313" y="1562100"/>
            <a:ext cx="3392487"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8"/>
          <p:cNvSpPr>
            <a:spLocks noGrp="1" noChangeArrowheads="1"/>
          </p:cNvSpPr>
          <p:nvPr>
            <p:ph type="sldNum" sz="quarter" idx="10"/>
          </p:nvPr>
        </p:nvSpPr>
        <p:spPr>
          <a:ln/>
        </p:spPr>
        <p:txBody>
          <a:bodyPr/>
          <a:lstStyle>
            <a:lvl1pPr>
              <a:defRPr/>
            </a:lvl1pPr>
          </a:lstStyle>
          <a:p>
            <a:pPr>
              <a:defRPr/>
            </a:pPr>
            <a:fld id="{767178B8-51B4-4D02-B314-C645AA18AAFD}" type="slidenum">
              <a:rPr lang="de-DE"/>
              <a:pPr>
                <a:defRPr/>
              </a:pPr>
              <a:t>‹Nr.›</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8"/>
          <p:cNvSpPr>
            <a:spLocks noGrp="1" noChangeArrowheads="1"/>
          </p:cNvSpPr>
          <p:nvPr>
            <p:ph type="sldNum" sz="quarter" idx="10"/>
          </p:nvPr>
        </p:nvSpPr>
        <p:spPr>
          <a:ln/>
        </p:spPr>
        <p:txBody>
          <a:bodyPr/>
          <a:lstStyle>
            <a:lvl1pPr>
              <a:defRPr/>
            </a:lvl1pPr>
          </a:lstStyle>
          <a:p>
            <a:pPr>
              <a:defRPr/>
            </a:pPr>
            <a:fld id="{D5FCC644-1897-4A16-9D05-90518A1FE104}" type="slidenum">
              <a:rPr lang="de-DE"/>
              <a:pPr>
                <a:defRPr/>
              </a:pPr>
              <a:t>‹Nr.›</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8"/>
          <p:cNvSpPr>
            <a:spLocks noGrp="1" noChangeArrowheads="1"/>
          </p:cNvSpPr>
          <p:nvPr>
            <p:ph type="sldNum" sz="quarter" idx="10"/>
          </p:nvPr>
        </p:nvSpPr>
        <p:spPr>
          <a:ln/>
        </p:spPr>
        <p:txBody>
          <a:bodyPr/>
          <a:lstStyle>
            <a:lvl1pPr>
              <a:defRPr/>
            </a:lvl1pPr>
          </a:lstStyle>
          <a:p>
            <a:pPr>
              <a:defRPr/>
            </a:pPr>
            <a:fld id="{A87EB470-1FBF-4621-BA5C-EEA70FCFD6AA}" type="slidenum">
              <a:rPr lang="de-DE"/>
              <a:pPr>
                <a:defRPr/>
              </a:pPr>
              <a:t>‹Nr.›</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A1E3A32E-E2C1-4BF7-AAB0-8523663BE1E9}" type="slidenum">
              <a:rPr lang="de-DE"/>
              <a:pPr>
                <a:defRPr/>
              </a:pPr>
              <a:t>‹Nr.›</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8"/>
          <p:cNvSpPr>
            <a:spLocks noGrp="1" noChangeArrowheads="1"/>
          </p:cNvSpPr>
          <p:nvPr>
            <p:ph type="sldNum" sz="quarter" idx="10"/>
          </p:nvPr>
        </p:nvSpPr>
        <p:spPr>
          <a:ln/>
        </p:spPr>
        <p:txBody>
          <a:bodyPr/>
          <a:lstStyle>
            <a:lvl1pPr>
              <a:defRPr/>
            </a:lvl1pPr>
          </a:lstStyle>
          <a:p>
            <a:pPr>
              <a:defRPr/>
            </a:pPr>
            <a:fld id="{D442A7FB-2CB9-4EB5-AF4D-63725B8F4C95}" type="slidenum">
              <a:rPr lang="de-DE"/>
              <a:pPr>
                <a:defRPr/>
              </a:pPr>
              <a:t>‹Nr.›</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8"/>
          <p:cNvSpPr>
            <a:spLocks noGrp="1" noChangeArrowheads="1"/>
          </p:cNvSpPr>
          <p:nvPr>
            <p:ph type="sldNum" sz="quarter" idx="10"/>
          </p:nvPr>
        </p:nvSpPr>
        <p:spPr>
          <a:ln/>
        </p:spPr>
        <p:txBody>
          <a:bodyPr/>
          <a:lstStyle>
            <a:lvl1pPr>
              <a:defRPr/>
            </a:lvl1pPr>
          </a:lstStyle>
          <a:p>
            <a:pPr>
              <a:defRPr/>
            </a:pPr>
            <a:fld id="{33D8FF29-8EBE-4876-A7EE-3268FB956543}" type="slidenum">
              <a:rPr lang="de-DE"/>
              <a:pPr>
                <a:defRPr/>
              </a:pPr>
              <a:t>‹Nr.›</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en-US" smtClean="0"/>
              <a:t>Ahmedabad, February 2015</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52" name="Rectangle 28"/>
          <p:cNvSpPr>
            <a:spLocks noGrp="1" noChangeArrowheads="1"/>
          </p:cNvSpPr>
          <p:nvPr>
            <p:ph type="sldNum" sz="quarter" idx="4"/>
          </p:nvPr>
        </p:nvSpPr>
        <p:spPr bwMode="auto">
          <a:xfrm>
            <a:off x="152400" y="6502400"/>
            <a:ext cx="609600" cy="2603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lgn="r">
              <a:defRPr sz="1100" b="1">
                <a:solidFill>
                  <a:schemeClr val="tx2"/>
                </a:solidFill>
              </a:defRPr>
            </a:lvl1pPr>
          </a:lstStyle>
          <a:p>
            <a:pPr>
              <a:defRPr/>
            </a:pPr>
            <a:fld id="{949BAF84-A7D9-4780-8B61-4EB62EDBF8BA}" type="slidenum">
              <a:rPr lang="de-DE"/>
              <a:pPr>
                <a:defRPr/>
              </a:pPr>
              <a:t>‹Nr.›</a:t>
            </a:fld>
            <a:endParaRPr lang="de-DE"/>
          </a:p>
        </p:txBody>
      </p:sp>
      <p:sp>
        <p:nvSpPr>
          <p:cNvPr id="1027" name="Rectangle 7"/>
          <p:cNvSpPr>
            <a:spLocks noGrp="1" noChangeArrowheads="1"/>
          </p:cNvSpPr>
          <p:nvPr>
            <p:ph type="title"/>
          </p:nvPr>
        </p:nvSpPr>
        <p:spPr bwMode="auto">
          <a:xfrm>
            <a:off x="989013" y="952500"/>
            <a:ext cx="8001000"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das Titelformat zu bearbeiten</a:t>
            </a:r>
          </a:p>
        </p:txBody>
      </p:sp>
      <p:sp>
        <p:nvSpPr>
          <p:cNvPr id="1028" name="Rectangle 8"/>
          <p:cNvSpPr>
            <a:spLocks noGrp="1" noChangeArrowheads="1"/>
          </p:cNvSpPr>
          <p:nvPr>
            <p:ph type="body" idx="1"/>
          </p:nvPr>
        </p:nvSpPr>
        <p:spPr bwMode="auto">
          <a:xfrm>
            <a:off x="989013" y="1562100"/>
            <a:ext cx="6935787" cy="445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8" name="Rectangle 14"/>
          <p:cNvSpPr>
            <a:spLocks noGrp="1" noChangeArrowheads="1"/>
          </p:cNvSpPr>
          <p:nvPr>
            <p:ph type="ftr" sz="quarter" idx="3"/>
          </p:nvPr>
        </p:nvSpPr>
        <p:spPr bwMode="auto">
          <a:xfrm>
            <a:off x="3094038" y="6502400"/>
            <a:ext cx="5562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100" b="1">
                <a:solidFill>
                  <a:schemeClr val="tx2"/>
                </a:solidFill>
              </a:defRPr>
            </a:lvl1pPr>
          </a:lstStyle>
          <a:p>
            <a:pPr>
              <a:defRPr/>
            </a:pPr>
            <a:r>
              <a:rPr lang="en-US" smtClean="0"/>
              <a:t>Ahmedabad, February 2015</a:t>
            </a:r>
            <a:endParaRPr lang="de-DE"/>
          </a:p>
        </p:txBody>
      </p:sp>
      <p:sp>
        <p:nvSpPr>
          <p:cNvPr id="1051" name="Text Box 27"/>
          <p:cNvSpPr txBox="1">
            <a:spLocks noChangeArrowheads="1"/>
          </p:cNvSpPr>
          <p:nvPr/>
        </p:nvSpPr>
        <p:spPr bwMode="auto">
          <a:xfrm>
            <a:off x="468313" y="6445250"/>
            <a:ext cx="304800" cy="336550"/>
          </a:xfrm>
          <a:prstGeom prst="rect">
            <a:avLst/>
          </a:prstGeom>
          <a:noFill/>
          <a:ln w="9525">
            <a:noFill/>
            <a:miter lim="800000"/>
            <a:headEnd/>
            <a:tailEnd/>
          </a:ln>
          <a:effectLst/>
        </p:spPr>
        <p:txBody>
          <a:bodyPr>
            <a:spAutoFit/>
          </a:bodyPr>
          <a:lstStyle/>
          <a:p>
            <a:pPr>
              <a:spcBef>
                <a:spcPct val="50000"/>
              </a:spcBef>
              <a:defRPr/>
            </a:pPr>
            <a:r>
              <a:rPr lang="de-DE" sz="1600">
                <a:solidFill>
                  <a:schemeClr val="tx2"/>
                </a:solidFill>
              </a:rPr>
              <a:t>|</a:t>
            </a:r>
          </a:p>
        </p:txBody>
      </p:sp>
      <p:sp>
        <p:nvSpPr>
          <p:cNvPr id="1056" name="Text Box 32"/>
          <p:cNvSpPr txBox="1">
            <a:spLocks noChangeArrowheads="1"/>
          </p:cNvSpPr>
          <p:nvPr/>
        </p:nvSpPr>
        <p:spPr bwMode="auto">
          <a:xfrm>
            <a:off x="985838" y="6502400"/>
            <a:ext cx="2290762" cy="428625"/>
          </a:xfrm>
          <a:prstGeom prst="rect">
            <a:avLst/>
          </a:prstGeom>
          <a:noFill/>
          <a:ln w="9525">
            <a:noFill/>
            <a:miter lim="800000"/>
            <a:headEnd/>
            <a:tailEnd/>
          </a:ln>
          <a:effectLst/>
        </p:spPr>
        <p:txBody>
          <a:bodyPr>
            <a:spAutoFit/>
          </a:bodyPr>
          <a:lstStyle/>
          <a:p>
            <a:pPr>
              <a:defRPr/>
            </a:pPr>
            <a:r>
              <a:rPr lang="de-DE" sz="1100" b="1">
                <a:solidFill>
                  <a:schemeClr val="tx2"/>
                </a:solidFill>
              </a:rPr>
              <a:t>© HUBER &amp; SCHÜSSLER 2006 |</a:t>
            </a:r>
            <a:endParaRPr lang="de-DE" sz="2400"/>
          </a:p>
        </p:txBody>
      </p:sp>
    </p:spTree>
  </p:cSld>
  <p:clrMap bg1="lt1" tx1="dk1" bg2="lt2" tx2="dk2" accent1="accent1" accent2="accent2" accent3="accent3" accent4="accent4" accent5="accent5" accent6="accent6" hlink="hlink" folHlink="folHlink"/>
  <p:sldLayoutIdLst>
    <p:sldLayoutId id="2147483812"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hdr="0" dt="0"/>
  <p:txStyles>
    <p:titleStyle>
      <a:lvl1pPr algn="l" rtl="0" eaLnBrk="0" fontAlgn="base" hangingPunct="0">
        <a:lnSpc>
          <a:spcPct val="90000"/>
        </a:lnSpc>
        <a:spcBef>
          <a:spcPct val="0"/>
        </a:spcBef>
        <a:spcAft>
          <a:spcPct val="0"/>
        </a:spcAft>
        <a:defRPr sz="3000" b="1">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NewsGoth BT" pitchFamily="34" charset="0"/>
        </a:defRPr>
      </a:lvl2pPr>
      <a:lvl3pPr algn="l" rtl="0" eaLnBrk="0" fontAlgn="base" hangingPunct="0">
        <a:lnSpc>
          <a:spcPct val="90000"/>
        </a:lnSpc>
        <a:spcBef>
          <a:spcPct val="0"/>
        </a:spcBef>
        <a:spcAft>
          <a:spcPct val="0"/>
        </a:spcAft>
        <a:defRPr sz="3000" b="1">
          <a:solidFill>
            <a:schemeClr val="tx2"/>
          </a:solidFill>
          <a:latin typeface="NewsGoth BT" pitchFamily="34" charset="0"/>
        </a:defRPr>
      </a:lvl3pPr>
      <a:lvl4pPr algn="l" rtl="0" eaLnBrk="0" fontAlgn="base" hangingPunct="0">
        <a:lnSpc>
          <a:spcPct val="90000"/>
        </a:lnSpc>
        <a:spcBef>
          <a:spcPct val="0"/>
        </a:spcBef>
        <a:spcAft>
          <a:spcPct val="0"/>
        </a:spcAft>
        <a:defRPr sz="3000" b="1">
          <a:solidFill>
            <a:schemeClr val="tx2"/>
          </a:solidFill>
          <a:latin typeface="NewsGoth BT" pitchFamily="34" charset="0"/>
        </a:defRPr>
      </a:lvl4pPr>
      <a:lvl5pPr algn="l" rtl="0" eaLnBrk="0" fontAlgn="base" hangingPunct="0">
        <a:lnSpc>
          <a:spcPct val="90000"/>
        </a:lnSpc>
        <a:spcBef>
          <a:spcPct val="0"/>
        </a:spcBef>
        <a:spcAft>
          <a:spcPct val="0"/>
        </a:spcAft>
        <a:defRPr sz="3000" b="1">
          <a:solidFill>
            <a:schemeClr val="tx2"/>
          </a:solidFill>
          <a:latin typeface="NewsGoth BT" pitchFamily="34" charset="0"/>
        </a:defRPr>
      </a:lvl5pPr>
      <a:lvl6pPr marL="457200" algn="l" rtl="0" fontAlgn="base">
        <a:lnSpc>
          <a:spcPct val="90000"/>
        </a:lnSpc>
        <a:spcBef>
          <a:spcPct val="0"/>
        </a:spcBef>
        <a:spcAft>
          <a:spcPct val="0"/>
        </a:spcAft>
        <a:defRPr sz="3000" b="1">
          <a:solidFill>
            <a:schemeClr val="tx2"/>
          </a:solidFill>
          <a:latin typeface="NewsGoth BT" pitchFamily="34" charset="0"/>
        </a:defRPr>
      </a:lvl6pPr>
      <a:lvl7pPr marL="914400" algn="l" rtl="0" fontAlgn="base">
        <a:lnSpc>
          <a:spcPct val="90000"/>
        </a:lnSpc>
        <a:spcBef>
          <a:spcPct val="0"/>
        </a:spcBef>
        <a:spcAft>
          <a:spcPct val="0"/>
        </a:spcAft>
        <a:defRPr sz="3000" b="1">
          <a:solidFill>
            <a:schemeClr val="tx2"/>
          </a:solidFill>
          <a:latin typeface="NewsGoth BT" pitchFamily="34" charset="0"/>
        </a:defRPr>
      </a:lvl7pPr>
      <a:lvl8pPr marL="1371600" algn="l" rtl="0" fontAlgn="base">
        <a:lnSpc>
          <a:spcPct val="90000"/>
        </a:lnSpc>
        <a:spcBef>
          <a:spcPct val="0"/>
        </a:spcBef>
        <a:spcAft>
          <a:spcPct val="0"/>
        </a:spcAft>
        <a:defRPr sz="3000" b="1">
          <a:solidFill>
            <a:schemeClr val="tx2"/>
          </a:solidFill>
          <a:latin typeface="NewsGoth BT" pitchFamily="34" charset="0"/>
        </a:defRPr>
      </a:lvl8pPr>
      <a:lvl9pPr marL="1828800" algn="l" rtl="0" fontAlgn="base">
        <a:lnSpc>
          <a:spcPct val="90000"/>
        </a:lnSpc>
        <a:spcBef>
          <a:spcPct val="0"/>
        </a:spcBef>
        <a:spcAft>
          <a:spcPct val="0"/>
        </a:spcAft>
        <a:defRPr sz="3000" b="1">
          <a:solidFill>
            <a:schemeClr val="tx2"/>
          </a:solidFill>
          <a:latin typeface="NewsGoth BT"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1400" b="1">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1200" b="1">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1000" b="1">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sz="1000" b="1">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sz="1000" b="1">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sz="1000" b="1">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sz="1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Grp="1" noChangeArrowheads="1"/>
          </p:cNvSpPr>
          <p:nvPr>
            <p:ph type="ftr" sz="quarter" idx="10"/>
          </p:nvPr>
        </p:nvSpPr>
        <p:spPr>
          <a:xfrm>
            <a:off x="990600" y="76200"/>
            <a:ext cx="8001000" cy="307777"/>
          </a:xfrm>
          <a:noFill/>
        </p:spPr>
        <p:txBody>
          <a:bodyPr/>
          <a:lstStyle/>
          <a:p>
            <a:r>
              <a:rPr lang="de-DE" sz="1400" dirty="0" smtClean="0"/>
              <a:t>Ahmedabad, </a:t>
            </a:r>
            <a:r>
              <a:rPr lang="de-DE" sz="1400" dirty="0" err="1" smtClean="0"/>
              <a:t>February</a:t>
            </a:r>
            <a:r>
              <a:rPr lang="de-DE" sz="1400" dirty="0" smtClean="0"/>
              <a:t> 2015</a:t>
            </a:r>
            <a:endParaRPr lang="de-DE" sz="1400" dirty="0" smtClean="0"/>
          </a:p>
        </p:txBody>
      </p:sp>
      <p:sp>
        <p:nvSpPr>
          <p:cNvPr id="3075" name="Rectangle 2"/>
          <p:cNvSpPr>
            <a:spLocks noGrp="1" noChangeArrowheads="1"/>
          </p:cNvSpPr>
          <p:nvPr>
            <p:ph type="ctrTitle"/>
          </p:nvPr>
        </p:nvSpPr>
        <p:spPr>
          <a:xfrm>
            <a:off x="981075" y="1989138"/>
            <a:ext cx="7315200" cy="3486150"/>
          </a:xfrm>
        </p:spPr>
        <p:txBody>
          <a:bodyPr/>
          <a:lstStyle/>
          <a:p>
            <a:pPr eaLnBrk="1" hangingPunct="1"/>
            <a:r>
              <a:rPr lang="de-DE" sz="4000" i="1" dirty="0" err="1" smtClean="0">
                <a:latin typeface="Arial" charset="0"/>
              </a:rPr>
              <a:t>Patentability</a:t>
            </a:r>
            <a:r>
              <a:rPr lang="de-DE" sz="4000" i="1" dirty="0" smtClean="0">
                <a:latin typeface="Arial" charset="0"/>
              </a:rPr>
              <a:t> </a:t>
            </a:r>
            <a:r>
              <a:rPr lang="de-DE" sz="4000" i="1" dirty="0" err="1" smtClean="0">
                <a:latin typeface="Arial" charset="0"/>
              </a:rPr>
              <a:t>of</a:t>
            </a:r>
            <a:r>
              <a:rPr lang="de-DE" sz="4000" i="1" dirty="0" smtClean="0">
                <a:latin typeface="Arial" charset="0"/>
              </a:rPr>
              <a:t> </a:t>
            </a:r>
            <a:r>
              <a:rPr lang="de-DE" sz="4000" i="1" dirty="0" err="1" smtClean="0">
                <a:latin typeface="Arial" charset="0"/>
              </a:rPr>
              <a:t>subject</a:t>
            </a:r>
            <a:r>
              <a:rPr lang="de-DE" sz="4000" i="1" dirty="0" smtClean="0">
                <a:latin typeface="Arial" charset="0"/>
              </a:rPr>
              <a:t>-matter in </a:t>
            </a:r>
            <a:r>
              <a:rPr lang="de-DE" sz="4000" i="1" dirty="0" err="1" smtClean="0">
                <a:latin typeface="Arial" charset="0"/>
              </a:rPr>
              <a:t>the</a:t>
            </a:r>
            <a:r>
              <a:rPr lang="de-DE" sz="4000" i="1" dirty="0" smtClean="0">
                <a:latin typeface="Arial" charset="0"/>
              </a:rPr>
              <a:t> </a:t>
            </a:r>
            <a:r>
              <a:rPr lang="de-DE" sz="4000" i="1" dirty="0" err="1" smtClean="0">
                <a:latin typeface="Arial" charset="0"/>
              </a:rPr>
              <a:t>field</a:t>
            </a:r>
            <a:r>
              <a:rPr lang="de-DE" sz="4000" i="1" dirty="0" smtClean="0">
                <a:latin typeface="Arial" charset="0"/>
              </a:rPr>
              <a:t> </a:t>
            </a:r>
            <a:r>
              <a:rPr lang="de-DE" sz="4000" i="1" dirty="0" err="1" smtClean="0">
                <a:latin typeface="Arial" charset="0"/>
              </a:rPr>
              <a:t>of</a:t>
            </a:r>
            <a:r>
              <a:rPr lang="de-DE" sz="4000" i="1" dirty="0" smtClean="0">
                <a:latin typeface="Arial" charset="0"/>
              </a:rPr>
              <a:t> </a:t>
            </a:r>
            <a:r>
              <a:rPr lang="de-DE" sz="4000" i="1" dirty="0" err="1" smtClean="0">
                <a:latin typeface="Arial" charset="0"/>
              </a:rPr>
              <a:t>biotechnology</a:t>
            </a:r>
            <a:r>
              <a:rPr lang="de-DE" sz="4000" i="1" dirty="0" smtClean="0">
                <a:latin typeface="Arial" charset="0"/>
              </a:rPr>
              <a:t> in Europe</a:t>
            </a:r>
            <a:br>
              <a:rPr lang="de-DE" sz="4000" i="1" dirty="0" smtClean="0">
                <a:latin typeface="Arial" charset="0"/>
              </a:rPr>
            </a:br>
            <a:r>
              <a:rPr lang="de-DE" sz="4000" i="1" dirty="0" smtClean="0">
                <a:latin typeface="Arial" charset="0"/>
              </a:rPr>
              <a:t/>
            </a:r>
            <a:br>
              <a:rPr lang="de-DE" sz="4000" i="1" dirty="0" smtClean="0">
                <a:latin typeface="Arial" charset="0"/>
              </a:rPr>
            </a:br>
            <a:endParaRPr lang="de-DE" sz="1400" dirty="0" smtClean="0"/>
          </a:p>
        </p:txBody>
      </p:sp>
      <p:sp>
        <p:nvSpPr>
          <p:cNvPr id="3076" name="Rectangle 3"/>
          <p:cNvSpPr>
            <a:spLocks noGrp="1" noChangeArrowheads="1"/>
          </p:cNvSpPr>
          <p:nvPr>
            <p:ph type="subTitle" idx="1"/>
          </p:nvPr>
        </p:nvSpPr>
        <p:spPr>
          <a:xfrm>
            <a:off x="990600" y="1085850"/>
            <a:ext cx="6934200" cy="495300"/>
          </a:xfrm>
        </p:spPr>
        <p:txBody>
          <a:bodyPr/>
          <a:lstStyle/>
          <a:p>
            <a:pPr eaLnBrk="1" hangingPunct="1"/>
            <a:r>
              <a:rPr lang="de-DE" dirty="0" smtClean="0"/>
              <a:t>Dr. Andrea Schüssler</a:t>
            </a:r>
          </a:p>
        </p:txBody>
      </p:sp>
      <p:sp>
        <p:nvSpPr>
          <p:cNvPr id="3077" name="Rectangle 16"/>
          <p:cNvSpPr>
            <a:spLocks noChangeArrowheads="1"/>
          </p:cNvSpPr>
          <p:nvPr/>
        </p:nvSpPr>
        <p:spPr bwMode="auto">
          <a:xfrm>
            <a:off x="7740650" y="5516563"/>
            <a:ext cx="1152525" cy="1081087"/>
          </a:xfrm>
          <a:prstGeom prst="rect">
            <a:avLst/>
          </a:prstGeom>
          <a:solidFill>
            <a:schemeClr val="bg1"/>
          </a:solidFill>
          <a:ln w="9525">
            <a:noFill/>
            <a:miter lim="800000"/>
            <a:headEnd/>
            <a:tailEnd/>
          </a:ln>
        </p:spPr>
        <p:txBody>
          <a:bodyPr wrap="none" lIns="90000" tIns="46800" rIns="90000" bIns="46800" anchor="ctr">
            <a:spAutoFit/>
          </a:bodyPr>
          <a:lstStyle/>
          <a:p>
            <a:endParaRPr lang="de-DE"/>
          </a:p>
        </p:txBody>
      </p:sp>
      <p:pic>
        <p:nvPicPr>
          <p:cNvPr id="3078" name="Picture 3"/>
          <p:cNvPicPr>
            <a:picLocks noChangeAspect="1" noChangeArrowheads="1"/>
          </p:cNvPicPr>
          <p:nvPr/>
        </p:nvPicPr>
        <p:blipFill>
          <a:blip r:embed="rId2" cstate="print"/>
          <a:srcRect/>
          <a:stretch>
            <a:fillRect/>
          </a:stretch>
        </p:blipFill>
        <p:spPr bwMode="auto">
          <a:xfrm>
            <a:off x="4211638" y="5608638"/>
            <a:ext cx="4530725" cy="85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6115545" y="1798639"/>
            <a:ext cx="2810043" cy="707886"/>
          </a:xfrm>
          <a:prstGeom prst="rect">
            <a:avLst/>
          </a:prstGeom>
          <a:solidFill>
            <a:schemeClr val="accent1">
              <a:lumMod val="40000"/>
              <a:lumOff val="60000"/>
            </a:schemeClr>
          </a:solidFill>
          <a:ln>
            <a:noFill/>
          </a:ln>
          <a:effectLst/>
          <a:extLst/>
        </p:spPr>
        <p:txBody>
          <a:bodyPr>
            <a:spAutoFit/>
          </a:bodyPr>
          <a:lstStyle/>
          <a:p>
            <a:pPr>
              <a:defRPr/>
            </a:pPr>
            <a:endParaRPr lang="de-DE">
              <a:solidFill>
                <a:srgbClr val="000000"/>
              </a:solidFill>
              <a:latin typeface="Tahoma" charset="0"/>
              <a:ea typeface="ＭＳ Ｐゴシック" charset="0"/>
              <a:cs typeface="ＭＳ Ｐゴシック" charset="0"/>
            </a:endParaRPr>
          </a:p>
        </p:txBody>
      </p:sp>
      <p:sp>
        <p:nvSpPr>
          <p:cNvPr id="7" name="Rechteck 6"/>
          <p:cNvSpPr/>
          <p:nvPr/>
        </p:nvSpPr>
        <p:spPr bwMode="auto">
          <a:xfrm>
            <a:off x="3330422" y="1808164"/>
            <a:ext cx="2811509" cy="707886"/>
          </a:xfrm>
          <a:prstGeom prst="rect">
            <a:avLst/>
          </a:prstGeom>
          <a:solidFill>
            <a:schemeClr val="bg1">
              <a:lumMod val="40000"/>
              <a:lumOff val="60000"/>
            </a:schemeClr>
          </a:solidFill>
          <a:ln>
            <a:noFill/>
          </a:ln>
          <a:effectLst/>
          <a:extLst/>
        </p:spPr>
        <p:txBody>
          <a:bodyPr>
            <a:spAutoFit/>
          </a:bodyPr>
          <a:lstStyle/>
          <a:p>
            <a:pPr>
              <a:defRPr/>
            </a:pPr>
            <a:endParaRPr lang="de-DE">
              <a:solidFill>
                <a:srgbClr val="000000"/>
              </a:solidFill>
              <a:latin typeface="Tahoma" charset="0"/>
              <a:ea typeface="ＭＳ Ｐゴシック" charset="0"/>
              <a:cs typeface="ＭＳ Ｐゴシック" charset="0"/>
            </a:endParaRPr>
          </a:p>
        </p:txBody>
      </p:sp>
      <p:sp>
        <p:nvSpPr>
          <p:cNvPr id="3" name="Rechteck 2"/>
          <p:cNvSpPr/>
          <p:nvPr/>
        </p:nvSpPr>
        <p:spPr bwMode="auto">
          <a:xfrm>
            <a:off x="257990" y="1808164"/>
            <a:ext cx="3120805" cy="707886"/>
          </a:xfrm>
          <a:prstGeom prst="rect">
            <a:avLst/>
          </a:prstGeom>
          <a:solidFill>
            <a:schemeClr val="accent5">
              <a:lumMod val="75000"/>
            </a:schemeClr>
          </a:solidFill>
          <a:ln>
            <a:noFill/>
          </a:ln>
          <a:effectLst/>
          <a:extLst/>
        </p:spPr>
        <p:txBody>
          <a:bodyPr>
            <a:spAutoFit/>
          </a:bodyPr>
          <a:lstStyle/>
          <a:p>
            <a:pPr>
              <a:defRPr/>
            </a:pPr>
            <a:endParaRPr lang="de-DE">
              <a:solidFill>
                <a:srgbClr val="000000"/>
              </a:solidFill>
              <a:latin typeface="Tahoma" charset="0"/>
              <a:ea typeface="ＭＳ Ｐゴシック" charset="0"/>
              <a:cs typeface="ＭＳ Ｐゴシック" charset="0"/>
            </a:endParaRPr>
          </a:p>
        </p:txBody>
      </p:sp>
      <p:sp>
        <p:nvSpPr>
          <p:cNvPr id="2" name="Textfeld 1"/>
          <p:cNvSpPr txBox="1"/>
          <p:nvPr/>
        </p:nvSpPr>
        <p:spPr>
          <a:xfrm>
            <a:off x="257995" y="1808164"/>
            <a:ext cx="8667598" cy="2585323"/>
          </a:xfrm>
          <a:prstGeom prst="rect">
            <a:avLst/>
          </a:prstGeom>
          <a:noFill/>
        </p:spPr>
        <p:txBody>
          <a:bodyPr>
            <a:spAutoFit/>
          </a:bodyPr>
          <a:lstStyle/>
          <a:p>
            <a:pPr algn="l">
              <a:defRPr/>
            </a:pPr>
            <a:r>
              <a:rPr lang="en-US" sz="1800" dirty="0">
                <a:solidFill>
                  <a:srgbClr val="000000"/>
                </a:solidFill>
                <a:latin typeface="Tahoma" charset="0"/>
                <a:ea typeface="ＭＳ Ｐゴシック" charset="0"/>
                <a:cs typeface="ＭＳ Ｐゴシック" charset="0"/>
              </a:rPr>
              <a:t>London </a:t>
            </a:r>
            <a:r>
              <a:rPr lang="en-US" sz="1800" dirty="0" smtClean="0">
                <a:solidFill>
                  <a:srgbClr val="000000"/>
                </a:solidFill>
                <a:latin typeface="Tahoma" charset="0"/>
                <a:ea typeface="ＭＳ Ｐゴシック" charset="0"/>
                <a:cs typeface="ＭＳ Ｐゴシック" charset="0"/>
              </a:rPr>
              <a:t>Section </a:t>
            </a:r>
            <a:r>
              <a:rPr lang="en-US" sz="1800" dirty="0">
                <a:solidFill>
                  <a:srgbClr val="000000"/>
                </a:solidFill>
                <a:latin typeface="Tahoma" charset="0"/>
                <a:ea typeface="ＭＳ Ｐゴシック" charset="0"/>
                <a:cs typeface="ＭＳ Ｐゴシック" charset="0"/>
              </a:rPr>
              <a:t>			Paris </a:t>
            </a:r>
            <a:r>
              <a:rPr lang="en-US" sz="1800" dirty="0" smtClean="0">
                <a:solidFill>
                  <a:srgbClr val="000000"/>
                </a:solidFill>
                <a:latin typeface="Tahoma" charset="0"/>
                <a:ea typeface="ＭＳ Ｐゴシック" charset="0"/>
                <a:cs typeface="ＭＳ Ｐゴシック" charset="0"/>
              </a:rPr>
              <a:t>Section *	</a:t>
            </a:r>
            <a:r>
              <a:rPr lang="en-US" sz="1800" dirty="0">
                <a:solidFill>
                  <a:srgbClr val="000000"/>
                </a:solidFill>
                <a:latin typeface="Tahoma" charset="0"/>
                <a:ea typeface="ＭＳ Ｐゴシック" charset="0"/>
                <a:cs typeface="ＭＳ Ｐゴシック" charset="0"/>
              </a:rPr>
              <a:t>	Munich Section </a:t>
            </a:r>
          </a:p>
          <a:p>
            <a:pPr algn="l">
              <a:defRPr/>
            </a:pPr>
            <a:endParaRPr lang="en-US" sz="1800" dirty="0">
              <a:solidFill>
                <a:srgbClr val="000000"/>
              </a:solidFill>
              <a:latin typeface="Tahoma" charset="0"/>
              <a:ea typeface="ＭＳ Ｐゴシック" charset="0"/>
              <a:cs typeface="ＭＳ Ｐゴシック" charset="0"/>
            </a:endParaRPr>
          </a:p>
          <a:p>
            <a:pPr algn="l">
              <a:defRPr/>
            </a:pPr>
            <a:r>
              <a:rPr lang="en-US" sz="1800" dirty="0">
                <a:solidFill>
                  <a:srgbClr val="000000"/>
                </a:solidFill>
                <a:latin typeface="Tahoma" charset="0"/>
                <a:ea typeface="ＭＳ Ｐゴシック" charset="0"/>
                <a:cs typeface="ＭＳ Ｐゴシック" charset="0"/>
              </a:rPr>
              <a:t>				</a:t>
            </a:r>
            <a:endParaRPr lang="en-US" sz="1800" dirty="0" smtClean="0">
              <a:solidFill>
                <a:srgbClr val="000000"/>
              </a:solidFill>
              <a:latin typeface="Tahoma" charset="0"/>
              <a:ea typeface="ＭＳ Ｐゴシック" charset="0"/>
              <a:cs typeface="ＭＳ Ｐゴシック" charset="0"/>
            </a:endParaRPr>
          </a:p>
          <a:p>
            <a:pPr algn="l">
              <a:defRPr/>
            </a:pPr>
            <a:r>
              <a:rPr lang="en-US" sz="1800" dirty="0" smtClean="0">
                <a:solidFill>
                  <a:srgbClr val="000000"/>
                </a:solidFill>
                <a:latin typeface="Tahoma" charset="0"/>
                <a:ea typeface="ＭＳ Ｐゴシック" charset="0"/>
                <a:cs typeface="ＭＳ Ｐゴシック" charset="0"/>
              </a:rPr>
              <a:t>				</a:t>
            </a:r>
            <a:endParaRPr lang="en-US" sz="1800" dirty="0">
              <a:solidFill>
                <a:srgbClr val="000000"/>
              </a:solidFill>
              <a:latin typeface="Tahoma" charset="0"/>
              <a:ea typeface="ＭＳ Ｐゴシック" charset="0"/>
              <a:cs typeface="ＭＳ Ｐゴシック" charset="0"/>
            </a:endParaRPr>
          </a:p>
          <a:p>
            <a:pPr algn="l">
              <a:defRPr/>
            </a:pPr>
            <a:endParaRPr lang="en-US" sz="1800" dirty="0">
              <a:solidFill>
                <a:srgbClr val="000000"/>
              </a:solidFill>
              <a:latin typeface="Tahoma" charset="0"/>
              <a:ea typeface="ＭＳ Ｐゴシック" charset="0"/>
              <a:cs typeface="ＭＳ Ｐゴシック" charset="0"/>
            </a:endParaRPr>
          </a:p>
          <a:p>
            <a:pPr marL="342900" indent="-342900" algn="l">
              <a:buFontTx/>
              <a:buAutoNum type="alphaUcParenBoth"/>
              <a:defRPr/>
            </a:pPr>
            <a:r>
              <a:rPr lang="en-US" sz="1800" dirty="0">
                <a:solidFill>
                  <a:srgbClr val="000000"/>
                </a:solidFill>
                <a:latin typeface="Tahoma" charset="0"/>
                <a:ea typeface="ＭＳ Ｐゴシック" charset="0"/>
                <a:cs typeface="ＭＳ Ｐゴシック" charset="0"/>
              </a:rPr>
              <a:t>Human necessities 	      (B) Performing Operations 	(F) Mechanical eng. 			     </a:t>
            </a:r>
            <a:r>
              <a:rPr lang="en-US" sz="1800" dirty="0" smtClean="0">
                <a:solidFill>
                  <a:srgbClr val="000000"/>
                </a:solidFill>
                <a:latin typeface="Tahoma" charset="0"/>
                <a:ea typeface="ＭＳ Ｐゴシック" charset="0"/>
                <a:cs typeface="ＭＳ Ｐゴシック" charset="0"/>
              </a:rPr>
              <a:t>Transporting, Lighting, Heating</a:t>
            </a:r>
            <a:r>
              <a:rPr lang="en-US" sz="1800" dirty="0">
                <a:solidFill>
                  <a:srgbClr val="000000"/>
                </a:solidFill>
                <a:latin typeface="Tahoma" charset="0"/>
                <a:ea typeface="ＭＳ Ｐゴシック" charset="0"/>
                <a:cs typeface="ＭＳ Ｐゴシック" charset="0"/>
              </a:rPr>
              <a:t>, 							</a:t>
            </a:r>
            <a:r>
              <a:rPr lang="en-US" sz="1800" dirty="0" smtClean="0">
                <a:solidFill>
                  <a:srgbClr val="000000"/>
                </a:solidFill>
                <a:latin typeface="Tahoma" charset="0"/>
                <a:ea typeface="ＭＳ Ｐゴシック" charset="0"/>
                <a:cs typeface="ＭＳ Ｐゴシック" charset="0"/>
              </a:rPr>
              <a:t>Weapons</a:t>
            </a:r>
            <a:r>
              <a:rPr lang="en-US" sz="1800" dirty="0">
                <a:solidFill>
                  <a:srgbClr val="000000"/>
                </a:solidFill>
                <a:latin typeface="Tahoma" charset="0"/>
                <a:ea typeface="ＭＳ Ｐゴシック" charset="0"/>
                <a:cs typeface="ＭＳ Ｐゴシック" charset="0"/>
              </a:rPr>
              <a:t>, </a:t>
            </a:r>
            <a:r>
              <a:rPr lang="en-US" sz="1800" dirty="0" smtClean="0">
                <a:solidFill>
                  <a:srgbClr val="000000"/>
                </a:solidFill>
                <a:latin typeface="Tahoma" charset="0"/>
                <a:ea typeface="ＭＳ Ｐゴシック" charset="0"/>
                <a:cs typeface="ＭＳ Ｐゴシック" charset="0"/>
              </a:rPr>
              <a:t>Blasting</a:t>
            </a:r>
            <a:endParaRPr lang="en-US" sz="1800" dirty="0">
              <a:solidFill>
                <a:srgbClr val="000000"/>
              </a:solidFill>
              <a:latin typeface="Tahoma" charset="0"/>
              <a:ea typeface="ＭＳ Ｐゴシック" charset="0"/>
              <a:cs typeface="ＭＳ Ｐゴシック" charset="0"/>
            </a:endParaRPr>
          </a:p>
          <a:p>
            <a:pPr lvl="8" defTabSz="457200">
              <a:defRPr/>
            </a:pPr>
            <a:r>
              <a:rPr lang="en-US" sz="1800" dirty="0">
                <a:solidFill>
                  <a:srgbClr val="000000"/>
                </a:solidFill>
                <a:latin typeface="Tahoma" charset="0"/>
                <a:ea typeface="ＭＳ Ｐゴシック" charset="0"/>
                <a:cs typeface="ＭＳ Ｐゴシック" charset="0"/>
              </a:rPr>
              <a:t> </a:t>
            </a:r>
          </a:p>
        </p:txBody>
      </p:sp>
      <p:sp>
        <p:nvSpPr>
          <p:cNvPr id="41" name="Textfeld 40"/>
          <p:cNvSpPr txBox="1"/>
          <p:nvPr/>
        </p:nvSpPr>
        <p:spPr>
          <a:xfrm>
            <a:off x="395536" y="4365104"/>
            <a:ext cx="8865488" cy="2308324"/>
          </a:xfrm>
          <a:prstGeom prst="rect">
            <a:avLst/>
          </a:prstGeom>
          <a:noFill/>
        </p:spPr>
        <p:txBody>
          <a:bodyPr>
            <a:spAutoFit/>
          </a:bodyPr>
          <a:lstStyle/>
          <a:p>
            <a:pPr algn="l">
              <a:defRPr/>
            </a:pPr>
            <a:r>
              <a:rPr lang="en-US" sz="1800" dirty="0">
                <a:solidFill>
                  <a:srgbClr val="000000"/>
                </a:solidFill>
                <a:latin typeface="Tahoma" charset="0"/>
                <a:ea typeface="ＭＳ Ｐゴシック" charset="0"/>
                <a:cs typeface="ＭＳ Ｐゴシック" charset="0"/>
              </a:rPr>
              <a:t>(C) Chemistry, metallurgy 		(D) </a:t>
            </a:r>
            <a:r>
              <a:rPr lang="en-US" sz="1800" dirty="0" smtClean="0">
                <a:solidFill>
                  <a:srgbClr val="000000"/>
                </a:solidFill>
                <a:latin typeface="Tahoma" charset="0"/>
                <a:ea typeface="ＭＳ Ｐゴシック" charset="0"/>
                <a:cs typeface="ＭＳ Ｐゴシック" charset="0"/>
              </a:rPr>
              <a:t>Textiles</a:t>
            </a:r>
            <a:r>
              <a:rPr lang="en-US" sz="1800" dirty="0">
                <a:solidFill>
                  <a:srgbClr val="000000"/>
                </a:solidFill>
                <a:latin typeface="Tahoma" charset="0"/>
                <a:ea typeface="ＭＳ Ｐゴシック" charset="0"/>
                <a:cs typeface="ＭＳ Ｐゴシック" charset="0"/>
              </a:rPr>
              <a:t>, paper 	</a:t>
            </a:r>
          </a:p>
          <a:p>
            <a:pPr algn="l">
              <a:defRPr/>
            </a:pPr>
            <a:r>
              <a:rPr lang="en-US" sz="1800" dirty="0">
                <a:solidFill>
                  <a:srgbClr val="000000"/>
                </a:solidFill>
                <a:latin typeface="Tahoma" charset="0"/>
                <a:ea typeface="ＭＳ Ｐゴシック" charset="0"/>
                <a:cs typeface="ＭＳ Ｐゴシック" charset="0"/>
              </a:rPr>
              <a:t>				(F) </a:t>
            </a:r>
            <a:r>
              <a:rPr lang="en-US" sz="1800" dirty="0" smtClean="0">
                <a:solidFill>
                  <a:srgbClr val="000000"/>
                </a:solidFill>
                <a:latin typeface="Tahoma" charset="0"/>
                <a:ea typeface="ＭＳ Ｐゴシック" charset="0"/>
                <a:cs typeface="ＭＳ Ｐゴシック" charset="0"/>
              </a:rPr>
              <a:t>Fixed </a:t>
            </a:r>
            <a:r>
              <a:rPr lang="en-US" sz="1800" dirty="0">
                <a:solidFill>
                  <a:srgbClr val="000000"/>
                </a:solidFill>
                <a:latin typeface="Tahoma" charset="0"/>
                <a:ea typeface="ＭＳ Ｐゴシック" charset="0"/>
                <a:cs typeface="ＭＳ Ｐゴシック" charset="0"/>
              </a:rPr>
              <a:t>constructions </a:t>
            </a:r>
          </a:p>
          <a:p>
            <a:pPr algn="l">
              <a:defRPr/>
            </a:pPr>
            <a:r>
              <a:rPr lang="en-US" sz="1800" dirty="0">
                <a:solidFill>
                  <a:srgbClr val="000000"/>
                </a:solidFill>
                <a:latin typeface="Tahoma" charset="0"/>
                <a:ea typeface="ＭＳ Ｐゴシック" charset="0"/>
                <a:cs typeface="ＭＳ Ｐゴシック" charset="0"/>
              </a:rPr>
              <a:t>				(G) </a:t>
            </a:r>
            <a:r>
              <a:rPr lang="en-US" sz="1800" dirty="0" smtClean="0">
                <a:solidFill>
                  <a:srgbClr val="000000"/>
                </a:solidFill>
                <a:latin typeface="Tahoma" charset="0"/>
                <a:ea typeface="ＭＳ Ｐゴシック" charset="0"/>
                <a:cs typeface="ＭＳ Ｐゴシック" charset="0"/>
              </a:rPr>
              <a:t>Physics</a:t>
            </a:r>
            <a:endParaRPr lang="en-US" sz="1800" dirty="0">
              <a:solidFill>
                <a:srgbClr val="000000"/>
              </a:solidFill>
              <a:latin typeface="Tahoma" charset="0"/>
              <a:ea typeface="ＭＳ Ｐゴシック" charset="0"/>
              <a:cs typeface="ＭＳ Ｐゴシック" charset="0"/>
            </a:endParaRPr>
          </a:p>
          <a:p>
            <a:pPr algn="l">
              <a:defRPr/>
            </a:pPr>
            <a:r>
              <a:rPr lang="en-US" sz="1800" dirty="0">
                <a:solidFill>
                  <a:srgbClr val="000000"/>
                </a:solidFill>
                <a:latin typeface="Tahoma" charset="0"/>
                <a:ea typeface="ＭＳ Ｐゴシック" charset="0"/>
                <a:cs typeface="ＭＳ Ｐゴシック" charset="0"/>
              </a:rPr>
              <a:t>				(H) </a:t>
            </a:r>
            <a:r>
              <a:rPr lang="en-US" sz="1800" dirty="0" smtClean="0">
                <a:solidFill>
                  <a:srgbClr val="000000"/>
                </a:solidFill>
                <a:latin typeface="Tahoma" charset="0"/>
                <a:ea typeface="ＭＳ Ｐゴシック" charset="0"/>
                <a:cs typeface="ＭＳ Ｐゴシック" charset="0"/>
              </a:rPr>
              <a:t>Electricity </a:t>
            </a:r>
          </a:p>
          <a:p>
            <a:pPr algn="l">
              <a:defRPr/>
            </a:pPr>
            <a:endParaRPr lang="en-US" sz="1800" dirty="0" smtClean="0">
              <a:solidFill>
                <a:srgbClr val="000000"/>
              </a:solidFill>
              <a:latin typeface="Tahoma" charset="0"/>
              <a:ea typeface="ＭＳ Ｐゴシック" charset="0"/>
              <a:cs typeface="ＭＳ Ｐゴシック" charset="0"/>
            </a:endParaRPr>
          </a:p>
          <a:p>
            <a:pPr algn="l">
              <a:defRPr/>
            </a:pPr>
            <a:endParaRPr lang="en-US" sz="1800" dirty="0" smtClean="0">
              <a:solidFill>
                <a:srgbClr val="000000"/>
              </a:solidFill>
              <a:latin typeface="Tahoma" charset="0"/>
              <a:ea typeface="ＭＳ Ｐゴシック" charset="0"/>
              <a:cs typeface="ＭＳ Ｐゴシック" charset="0"/>
            </a:endParaRPr>
          </a:p>
          <a:p>
            <a:pPr algn="l">
              <a:defRPr/>
            </a:pPr>
            <a:r>
              <a:rPr lang="en-US" sz="1800" dirty="0" smtClean="0">
                <a:solidFill>
                  <a:srgbClr val="000000"/>
                </a:solidFill>
                <a:latin typeface="Tahoma" charset="0"/>
                <a:ea typeface="ＭＳ Ｐゴシック" charset="0"/>
                <a:cs typeface="ＭＳ Ｐゴシック" charset="0"/>
              </a:rPr>
              <a:t>* Seat of Court President</a:t>
            </a:r>
            <a:endParaRPr lang="en-US" sz="1800" dirty="0">
              <a:solidFill>
                <a:srgbClr val="000000"/>
              </a:solidFill>
              <a:latin typeface="Tahoma" charset="0"/>
              <a:ea typeface="ＭＳ Ｐゴシック" charset="0"/>
              <a:cs typeface="ＭＳ Ｐゴシック" charset="0"/>
            </a:endParaRPr>
          </a:p>
          <a:p>
            <a:pPr lvl="8" defTabSz="457200">
              <a:defRPr/>
            </a:pPr>
            <a:r>
              <a:rPr lang="en-US" sz="1800" dirty="0">
                <a:solidFill>
                  <a:srgbClr val="000000"/>
                </a:solidFill>
                <a:latin typeface="Tahoma" charset="0"/>
                <a:ea typeface="ＭＳ Ｐゴシック" charset="0"/>
                <a:cs typeface="ＭＳ Ｐゴシック" charset="0"/>
              </a:rPr>
              <a:t> </a:t>
            </a:r>
          </a:p>
        </p:txBody>
      </p:sp>
      <p:sp>
        <p:nvSpPr>
          <p:cNvPr id="9" name="Titel 8"/>
          <p:cNvSpPr>
            <a:spLocks noGrp="1"/>
          </p:cNvSpPr>
          <p:nvPr>
            <p:ph type="title"/>
          </p:nvPr>
        </p:nvSpPr>
        <p:spPr/>
        <p:txBody>
          <a:bodyPr/>
          <a:lstStyle/>
          <a:p>
            <a:r>
              <a:rPr lang="de-DE" sz="2400" dirty="0" smtClean="0"/>
              <a:t>Unified Patent Court (Central Division)</a:t>
            </a:r>
            <a:endParaRPr lang="de-DE" sz="2400" dirty="0"/>
          </a:p>
        </p:txBody>
      </p:sp>
      <p:sp>
        <p:nvSpPr>
          <p:cNvPr id="11" name="Fußzeilenplatzhalter 10"/>
          <p:cNvSpPr>
            <a:spLocks noGrp="1"/>
          </p:cNvSpPr>
          <p:nvPr>
            <p:ph type="ftr" sz="quarter" idx="11"/>
          </p:nvPr>
        </p:nvSpPr>
        <p:spPr/>
        <p:txBody>
          <a:bodyPr/>
          <a:lstStyle/>
          <a:p>
            <a:pPr>
              <a:defRPr/>
            </a:pPr>
            <a:r>
              <a:rPr lang="en-US" smtClean="0"/>
              <a:t>Ahmedabad, February 2015</a:t>
            </a:r>
            <a:endParaRPr lang="de-DE"/>
          </a:p>
        </p:txBody>
      </p:sp>
      <p:sp>
        <p:nvSpPr>
          <p:cNvPr id="12" name="Foliennummernplatzhalter 11"/>
          <p:cNvSpPr>
            <a:spLocks noGrp="1"/>
          </p:cNvSpPr>
          <p:nvPr>
            <p:ph type="sldNum" sz="quarter" idx="10"/>
          </p:nvPr>
        </p:nvSpPr>
        <p:spPr/>
        <p:txBody>
          <a:bodyPr/>
          <a:lstStyle/>
          <a:p>
            <a:pPr>
              <a:defRPr/>
            </a:pPr>
            <a:fld id="{A87EB470-1FBF-4621-BA5C-EEA70FCFD6AA}" type="slidenum">
              <a:rPr lang="de-DE" smtClean="0"/>
              <a:pPr>
                <a:defRPr/>
              </a:pPr>
              <a:t>10</a:t>
            </a:fld>
            <a:endParaRPr lang="de-DE"/>
          </a:p>
        </p:txBody>
      </p:sp>
    </p:spTree>
    <p:extLst>
      <p:ext uri="{BB962C8B-B14F-4D97-AF65-F5344CB8AC3E}">
        <p14:creationId xmlns="" xmlns:p14="http://schemas.microsoft.com/office/powerpoint/2010/main" val="76396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Unified Patent Court (</a:t>
            </a:r>
            <a:r>
              <a:rPr lang="de-DE" sz="2400" dirty="0" err="1" smtClean="0"/>
              <a:t>Local</a:t>
            </a:r>
            <a:r>
              <a:rPr lang="de-DE" sz="2400" dirty="0" smtClean="0"/>
              <a:t>/Regional </a:t>
            </a:r>
            <a:r>
              <a:rPr lang="de-DE" sz="2400" dirty="0" err="1" smtClean="0"/>
              <a:t>Divisions</a:t>
            </a:r>
            <a:r>
              <a:rPr lang="de-DE" sz="2400" dirty="0" smtClean="0"/>
              <a:t>) </a:t>
            </a:r>
            <a:endParaRPr lang="de-DE" sz="2400" dirty="0"/>
          </a:p>
        </p:txBody>
      </p:sp>
      <p:sp>
        <p:nvSpPr>
          <p:cNvPr id="3" name="Inhaltsplatzhalter 2"/>
          <p:cNvSpPr>
            <a:spLocks noGrp="1"/>
          </p:cNvSpPr>
          <p:nvPr>
            <p:ph idx="1"/>
          </p:nvPr>
        </p:nvSpPr>
        <p:spPr/>
        <p:txBody>
          <a:bodyPr/>
          <a:lstStyle/>
          <a:p>
            <a:r>
              <a:rPr lang="de-DE" dirty="0" smtClean="0"/>
              <a:t>In Germany </a:t>
            </a:r>
            <a:r>
              <a:rPr lang="de-DE" dirty="0" err="1" smtClean="0"/>
              <a:t>local</a:t>
            </a:r>
            <a:r>
              <a:rPr lang="de-DE" dirty="0" smtClean="0"/>
              <a:t> </a:t>
            </a:r>
            <a:r>
              <a:rPr lang="de-DE" dirty="0" err="1" smtClean="0"/>
              <a:t>divisions</a:t>
            </a:r>
            <a:r>
              <a:rPr lang="de-DE" dirty="0" smtClean="0"/>
              <a:t> </a:t>
            </a:r>
            <a:r>
              <a:rPr lang="de-DE" dirty="0" err="1" smtClean="0"/>
              <a:t>are</a:t>
            </a:r>
            <a:r>
              <a:rPr lang="de-DE" dirty="0" smtClean="0"/>
              <a:t> </a:t>
            </a:r>
            <a:r>
              <a:rPr lang="de-DE" dirty="0" err="1" smtClean="0"/>
              <a:t>envisaged</a:t>
            </a:r>
            <a:r>
              <a:rPr lang="de-DE" dirty="0" smtClean="0"/>
              <a:t> in Düsseldorf, Mannheim, Munich and Hamburg</a:t>
            </a:r>
          </a:p>
          <a:p>
            <a:r>
              <a:rPr lang="de-DE" dirty="0" err="1" smtClean="0"/>
              <a:t>Sweden</a:t>
            </a:r>
            <a:r>
              <a:rPr lang="de-DE" dirty="0" smtClean="0"/>
              <a:t>, Estonia, </a:t>
            </a:r>
            <a:r>
              <a:rPr lang="de-DE" dirty="0" err="1" smtClean="0"/>
              <a:t>Latvia</a:t>
            </a:r>
            <a:r>
              <a:rPr lang="de-DE" dirty="0" smtClean="0"/>
              <a:t> and </a:t>
            </a:r>
            <a:r>
              <a:rPr lang="de-DE" dirty="0" err="1" smtClean="0"/>
              <a:t>Lithuania</a:t>
            </a:r>
            <a:r>
              <a:rPr lang="de-DE" dirty="0" smtClean="0"/>
              <a:t> </a:t>
            </a:r>
            <a:r>
              <a:rPr lang="de-DE" dirty="0" err="1" smtClean="0"/>
              <a:t>agreed</a:t>
            </a:r>
            <a:r>
              <a:rPr lang="de-DE" dirty="0" smtClean="0"/>
              <a:t> </a:t>
            </a:r>
            <a:r>
              <a:rPr lang="de-DE" dirty="0" err="1" smtClean="0"/>
              <a:t>to</a:t>
            </a:r>
            <a:r>
              <a:rPr lang="de-DE" dirty="0" smtClean="0"/>
              <a:t> </a:t>
            </a:r>
            <a:r>
              <a:rPr lang="de-DE" dirty="0" err="1" smtClean="0"/>
              <a:t>set</a:t>
            </a:r>
            <a:r>
              <a:rPr lang="de-DE" dirty="0" smtClean="0"/>
              <a:t> </a:t>
            </a:r>
            <a:r>
              <a:rPr lang="de-DE" dirty="0" err="1" smtClean="0"/>
              <a:t>up</a:t>
            </a:r>
            <a:r>
              <a:rPr lang="de-DE" dirty="0" smtClean="0"/>
              <a:t> a regional </a:t>
            </a:r>
            <a:r>
              <a:rPr lang="de-DE" dirty="0" err="1" smtClean="0"/>
              <a:t>division</a:t>
            </a:r>
            <a:endParaRPr lang="de-DE" dirty="0"/>
          </a:p>
        </p:txBody>
      </p:sp>
      <p:sp>
        <p:nvSpPr>
          <p:cNvPr id="4" name="Fußzeilenplatzhalter 3"/>
          <p:cNvSpPr>
            <a:spLocks noGrp="1"/>
          </p:cNvSpPr>
          <p:nvPr>
            <p:ph type="ftr" sz="quarter" idx="11"/>
          </p:nvPr>
        </p:nvSpPr>
        <p:spPr/>
        <p:txBody>
          <a:bodyPr/>
          <a:lstStyle/>
          <a:p>
            <a:pPr>
              <a:defRPr/>
            </a:pPr>
            <a:r>
              <a:rPr lang="de-DE" dirty="0" smtClean="0"/>
              <a:t>Ahmedabad, </a:t>
            </a:r>
            <a:r>
              <a:rPr lang="de-DE" dirty="0" err="1" smtClean="0"/>
              <a:t>February</a:t>
            </a:r>
            <a:r>
              <a:rPr lang="de-DE" dirty="0" smtClean="0"/>
              <a:t> 2015</a:t>
            </a:r>
            <a:endParaRPr lang="de-DE" dirty="0"/>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logo"/>
          <p:cNvPicPr>
            <a:picLocks noChangeAspect="1" noChangeArrowheads="1"/>
          </p:cNvPicPr>
          <p:nvPr/>
        </p:nvPicPr>
        <p:blipFill>
          <a:blip r:embed="rId2" cstate="print"/>
          <a:srcRect/>
          <a:stretch>
            <a:fillRect/>
          </a:stretch>
        </p:blipFill>
        <p:spPr bwMode="auto">
          <a:xfrm>
            <a:off x="439738" y="947738"/>
            <a:ext cx="1103312" cy="558800"/>
          </a:xfrm>
          <a:prstGeom prst="rect">
            <a:avLst/>
          </a:prstGeom>
          <a:noFill/>
          <a:ln w="9525">
            <a:noFill/>
            <a:miter lim="800000"/>
            <a:headEnd/>
            <a:tailEnd/>
          </a:ln>
        </p:spPr>
      </p:pic>
      <p:sp>
        <p:nvSpPr>
          <p:cNvPr id="5123"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5124" name="Rectangle 2"/>
          <p:cNvSpPr>
            <a:spLocks noGrp="1" noChangeArrowheads="1"/>
          </p:cNvSpPr>
          <p:nvPr>
            <p:ph type="title"/>
          </p:nvPr>
        </p:nvSpPr>
        <p:spPr>
          <a:xfrm>
            <a:off x="989013" y="946150"/>
            <a:ext cx="8001000" cy="571500"/>
          </a:xfrm>
          <a:solidFill>
            <a:schemeClr val="bg1"/>
          </a:solidFill>
        </p:spPr>
        <p:txBody>
          <a:bodyPr/>
          <a:lstStyle/>
          <a:p>
            <a:pPr eaLnBrk="1" hangingPunct="1"/>
            <a:r>
              <a:rPr lang="de-DE" sz="2800" smtClean="0"/>
              <a:t>Recent Changes to the EPC (1)</a:t>
            </a:r>
          </a:p>
        </p:txBody>
      </p:sp>
      <p:sp>
        <p:nvSpPr>
          <p:cNvPr id="5125" name="Rectangle 3"/>
          <p:cNvSpPr>
            <a:spLocks noGrp="1" noChangeArrowheads="1"/>
          </p:cNvSpPr>
          <p:nvPr>
            <p:ph type="body" idx="1"/>
          </p:nvPr>
        </p:nvSpPr>
        <p:spPr>
          <a:xfrm>
            <a:off x="998539" y="1552575"/>
            <a:ext cx="6885830" cy="4108673"/>
          </a:xfrm>
        </p:spPr>
        <p:txBody>
          <a:bodyPr/>
          <a:lstStyle/>
          <a:p>
            <a:pPr eaLnBrk="1" hangingPunct="1"/>
            <a:r>
              <a:rPr lang="de-DE" sz="2000" u="sng" dirty="0" smtClean="0"/>
              <a:t>New Regulation </a:t>
            </a:r>
            <a:r>
              <a:rPr lang="de-DE" sz="2000" u="sng" dirty="0" err="1" smtClean="0"/>
              <a:t>concerning</a:t>
            </a:r>
            <a:r>
              <a:rPr lang="de-DE" sz="2000" u="sng" dirty="0" smtClean="0"/>
              <a:t> </a:t>
            </a:r>
            <a:r>
              <a:rPr lang="de-DE" sz="2000" u="sng" dirty="0" err="1" smtClean="0"/>
              <a:t>Divisional</a:t>
            </a:r>
            <a:r>
              <a:rPr lang="de-DE" sz="2000" u="sng" dirty="0" smtClean="0"/>
              <a:t> </a:t>
            </a:r>
            <a:r>
              <a:rPr lang="de-DE" sz="2000" u="sng" dirty="0" err="1" smtClean="0"/>
              <a:t>Applications</a:t>
            </a:r>
            <a:r>
              <a:rPr lang="de-DE" sz="2000" u="sng" dirty="0" smtClean="0"/>
              <a:t>:</a:t>
            </a:r>
            <a:r>
              <a:rPr lang="de-DE" sz="2000" dirty="0" smtClean="0"/>
              <a:t> </a:t>
            </a:r>
          </a:p>
          <a:p>
            <a:pPr eaLnBrk="1" hangingPunct="1"/>
            <a:endParaRPr lang="de-DE" sz="1200" dirty="0" smtClean="0"/>
          </a:p>
          <a:p>
            <a:pPr eaLnBrk="1" hangingPunct="1">
              <a:buNone/>
            </a:pPr>
            <a:r>
              <a:rPr lang="de-DE" sz="2000" dirty="0" smtClean="0"/>
              <a:t>	</a:t>
            </a:r>
            <a:r>
              <a:rPr lang="de-DE" sz="2000" dirty="0" err="1" smtClean="0"/>
              <a:t>Past</a:t>
            </a:r>
            <a:r>
              <a:rPr lang="de-DE" sz="2000" dirty="0" smtClean="0"/>
              <a:t> Situation (after April 1, 2010) - </a:t>
            </a:r>
            <a:r>
              <a:rPr lang="de-DE" sz="2000" dirty="0" err="1" smtClean="0"/>
              <a:t>Rule</a:t>
            </a:r>
            <a:r>
              <a:rPr lang="de-DE" sz="2000" dirty="0" smtClean="0"/>
              <a:t> 36 EPC: </a:t>
            </a:r>
          </a:p>
          <a:p>
            <a:pPr eaLnBrk="1" hangingPunct="1">
              <a:buFont typeface="Wingdings" pitchFamily="2" charset="2"/>
              <a:buNone/>
            </a:pPr>
            <a:r>
              <a:rPr lang="de-DE" sz="1800" dirty="0" smtClean="0"/>
              <a:t>	</a:t>
            </a:r>
            <a:r>
              <a:rPr lang="de-DE" sz="1400" dirty="0" err="1" smtClean="0"/>
              <a:t>Strict</a:t>
            </a:r>
            <a:r>
              <a:rPr lang="de-DE" sz="1400" dirty="0" smtClean="0"/>
              <a:t> time </a:t>
            </a:r>
            <a:r>
              <a:rPr lang="de-DE" sz="1400" dirty="0" err="1" smtClean="0"/>
              <a:t>limits</a:t>
            </a:r>
            <a:r>
              <a:rPr lang="de-DE" sz="1400" dirty="0" smtClean="0"/>
              <a:t> </a:t>
            </a:r>
            <a:r>
              <a:rPr lang="de-DE" sz="1400" dirty="0" err="1" smtClean="0"/>
              <a:t>as</a:t>
            </a:r>
            <a:r>
              <a:rPr lang="de-DE" sz="1400" dirty="0" smtClean="0"/>
              <a:t> </a:t>
            </a:r>
            <a:r>
              <a:rPr lang="de-DE" sz="1400" dirty="0" err="1" smtClean="0"/>
              <a:t>to</a:t>
            </a:r>
            <a:r>
              <a:rPr lang="de-DE" sz="1400" dirty="0" smtClean="0"/>
              <a:t> </a:t>
            </a:r>
            <a:r>
              <a:rPr lang="de-DE" sz="1400" dirty="0" err="1" smtClean="0"/>
              <a:t>when</a:t>
            </a:r>
            <a:r>
              <a:rPr lang="de-DE" sz="1400" dirty="0" smtClean="0"/>
              <a:t> </a:t>
            </a:r>
            <a:r>
              <a:rPr lang="de-DE" sz="1400" dirty="0" err="1" smtClean="0"/>
              <a:t>divisional</a:t>
            </a:r>
            <a:r>
              <a:rPr lang="de-DE" sz="1400" dirty="0" smtClean="0"/>
              <a:t> </a:t>
            </a:r>
            <a:r>
              <a:rPr lang="de-DE" sz="1400" dirty="0" err="1" smtClean="0"/>
              <a:t>applications</a:t>
            </a:r>
            <a:r>
              <a:rPr lang="de-DE" sz="1400" dirty="0" smtClean="0"/>
              <a:t> </a:t>
            </a:r>
            <a:r>
              <a:rPr lang="de-DE" sz="1400" dirty="0" err="1" smtClean="0"/>
              <a:t>could</a:t>
            </a:r>
            <a:r>
              <a:rPr lang="de-DE" sz="1400" dirty="0" smtClean="0"/>
              <a:t> </a:t>
            </a:r>
            <a:r>
              <a:rPr lang="de-DE" sz="1400" dirty="0" err="1" smtClean="0"/>
              <a:t>be</a:t>
            </a:r>
            <a:r>
              <a:rPr lang="de-DE" sz="1400" dirty="0" smtClean="0"/>
              <a:t> </a:t>
            </a:r>
            <a:r>
              <a:rPr lang="de-DE" sz="1400" dirty="0" err="1" smtClean="0"/>
              <a:t>filed</a:t>
            </a:r>
            <a:endParaRPr lang="de-DE" sz="1400" dirty="0" smtClean="0"/>
          </a:p>
          <a:p>
            <a:pPr>
              <a:lnSpc>
                <a:spcPct val="90000"/>
              </a:lnSpc>
              <a:buNone/>
            </a:pPr>
            <a:r>
              <a:rPr lang="de-DE" sz="1400" dirty="0" smtClean="0"/>
              <a:t>	</a:t>
            </a:r>
            <a:r>
              <a:rPr lang="de-DE" sz="1400" dirty="0" err="1" smtClean="0"/>
              <a:t>Divisional</a:t>
            </a:r>
            <a:r>
              <a:rPr lang="de-DE" sz="1400" dirty="0" smtClean="0"/>
              <a:t> </a:t>
            </a:r>
            <a:r>
              <a:rPr lang="de-DE" sz="1400" dirty="0" err="1" smtClean="0"/>
              <a:t>Applications</a:t>
            </a:r>
            <a:r>
              <a:rPr lang="de-DE" sz="1400" dirty="0" smtClean="0"/>
              <a:t> </a:t>
            </a:r>
            <a:r>
              <a:rPr lang="de-DE" sz="1400" dirty="0" err="1" smtClean="0"/>
              <a:t>could</a:t>
            </a:r>
            <a:r>
              <a:rPr lang="de-DE" sz="1400" dirty="0" smtClean="0"/>
              <a:t> </a:t>
            </a:r>
            <a:r>
              <a:rPr lang="de-DE" sz="1400" dirty="0" err="1" smtClean="0"/>
              <a:t>only</a:t>
            </a:r>
            <a:r>
              <a:rPr lang="de-DE" sz="1400" dirty="0" smtClean="0"/>
              <a:t> </a:t>
            </a:r>
            <a:r>
              <a:rPr lang="de-DE" sz="1400" dirty="0" err="1" smtClean="0"/>
              <a:t>be</a:t>
            </a:r>
            <a:r>
              <a:rPr lang="de-DE" sz="1400" dirty="0" smtClean="0"/>
              <a:t> </a:t>
            </a:r>
            <a:r>
              <a:rPr lang="de-DE" sz="1400" dirty="0" err="1" smtClean="0"/>
              <a:t>filed</a:t>
            </a:r>
            <a:r>
              <a:rPr lang="de-DE" sz="1400" dirty="0" smtClean="0"/>
              <a:t> </a:t>
            </a:r>
            <a:r>
              <a:rPr lang="de-DE" sz="1400" dirty="0" err="1" smtClean="0"/>
              <a:t>if</a:t>
            </a:r>
            <a:r>
              <a:rPr lang="de-DE" sz="1400" dirty="0" smtClean="0"/>
              <a:t> </a:t>
            </a:r>
            <a:r>
              <a:rPr lang="de-DE" sz="1400" dirty="0" err="1" smtClean="0"/>
              <a:t>one</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following</a:t>
            </a:r>
            <a:r>
              <a:rPr lang="de-DE" sz="1400" dirty="0" smtClean="0"/>
              <a:t> time </a:t>
            </a:r>
            <a:r>
              <a:rPr lang="de-DE" sz="1400" dirty="0" err="1" smtClean="0"/>
              <a:t>limits</a:t>
            </a:r>
            <a:r>
              <a:rPr lang="de-DE" sz="1400" dirty="0" smtClean="0"/>
              <a:t> (I) </a:t>
            </a:r>
            <a:r>
              <a:rPr lang="de-DE" sz="1400" dirty="0" err="1" smtClean="0"/>
              <a:t>or</a:t>
            </a:r>
            <a:r>
              <a:rPr lang="de-DE" sz="1400" dirty="0" smtClean="0"/>
              <a:t> (II) </a:t>
            </a:r>
            <a:r>
              <a:rPr lang="de-DE" sz="1400" dirty="0" err="1" smtClean="0"/>
              <a:t>had</a:t>
            </a:r>
            <a:r>
              <a:rPr lang="de-DE" sz="1400" dirty="0" smtClean="0"/>
              <a:t> not </a:t>
            </a:r>
            <a:r>
              <a:rPr lang="de-DE" sz="1400" dirty="0" err="1" smtClean="0"/>
              <a:t>yet</a:t>
            </a:r>
            <a:r>
              <a:rPr lang="de-DE" sz="1400" dirty="0" smtClean="0"/>
              <a:t> </a:t>
            </a:r>
            <a:r>
              <a:rPr lang="de-DE" sz="1400" dirty="0" err="1" smtClean="0"/>
              <a:t>expired</a:t>
            </a:r>
            <a:r>
              <a:rPr lang="de-DE" sz="1400" dirty="0" smtClean="0"/>
              <a:t>:</a:t>
            </a:r>
          </a:p>
          <a:p>
            <a:pPr>
              <a:lnSpc>
                <a:spcPct val="90000"/>
              </a:lnSpc>
              <a:buNone/>
            </a:pPr>
            <a:endParaRPr lang="de-DE" sz="1200" dirty="0" smtClean="0"/>
          </a:p>
          <a:p>
            <a:pPr>
              <a:lnSpc>
                <a:spcPct val="90000"/>
              </a:lnSpc>
              <a:buNone/>
            </a:pPr>
            <a:r>
              <a:rPr lang="de-DE" sz="1600" dirty="0" smtClean="0"/>
              <a:t>	</a:t>
            </a:r>
            <a:r>
              <a:rPr lang="de-DE" sz="1400" dirty="0" smtClean="0"/>
              <a:t>(I)	</a:t>
            </a:r>
            <a:r>
              <a:rPr lang="de-DE" sz="1400" dirty="0" smtClean="0">
                <a:solidFill>
                  <a:srgbClr val="FF0000"/>
                </a:solidFill>
              </a:rPr>
              <a:t>24 </a:t>
            </a:r>
            <a:r>
              <a:rPr lang="de-DE" sz="1400" dirty="0" err="1" smtClean="0">
                <a:solidFill>
                  <a:srgbClr val="FF0000"/>
                </a:solidFill>
              </a:rPr>
              <a:t>months</a:t>
            </a:r>
            <a:r>
              <a:rPr lang="de-DE" sz="1400" dirty="0" smtClean="0">
                <a:solidFill>
                  <a:srgbClr val="FF0000"/>
                </a:solidFill>
              </a:rPr>
              <a:t> </a:t>
            </a:r>
            <a:r>
              <a:rPr lang="de-DE" sz="1400" dirty="0" err="1" smtClean="0">
                <a:solidFill>
                  <a:srgbClr val="FF0000"/>
                </a:solidFill>
              </a:rPr>
              <a:t>from</a:t>
            </a:r>
            <a:r>
              <a:rPr lang="de-DE" sz="1400" dirty="0" smtClean="0">
                <a:solidFill>
                  <a:srgbClr val="FF0000"/>
                </a:solidFill>
              </a:rPr>
              <a:t> </a:t>
            </a:r>
            <a:r>
              <a:rPr lang="de-DE" sz="1400" dirty="0" err="1" smtClean="0">
                <a:solidFill>
                  <a:srgbClr val="FF0000"/>
                </a:solidFill>
              </a:rPr>
              <a:t>issue</a:t>
            </a:r>
            <a:r>
              <a:rPr lang="de-DE" sz="1400" dirty="0" smtClean="0">
                <a:solidFill>
                  <a:srgbClr val="FF0000"/>
                </a:solidFill>
              </a:rPr>
              <a:t> </a:t>
            </a:r>
            <a:r>
              <a:rPr lang="de-DE" sz="1400" dirty="0" err="1" smtClean="0">
                <a:solidFill>
                  <a:srgbClr val="FF0000"/>
                </a:solidFill>
              </a:rPr>
              <a:t>of</a:t>
            </a:r>
            <a:r>
              <a:rPr lang="de-DE" sz="1400" dirty="0" smtClean="0">
                <a:solidFill>
                  <a:srgbClr val="FF0000"/>
                </a:solidFill>
              </a:rPr>
              <a:t> </a:t>
            </a:r>
            <a:r>
              <a:rPr lang="de-DE" sz="1400" dirty="0" err="1" smtClean="0">
                <a:solidFill>
                  <a:srgbClr val="FF0000"/>
                </a:solidFill>
              </a:rPr>
              <a:t>the</a:t>
            </a:r>
            <a:r>
              <a:rPr lang="de-DE" sz="1400" dirty="0" smtClean="0">
                <a:solidFill>
                  <a:srgbClr val="FF0000"/>
                </a:solidFill>
              </a:rPr>
              <a:t> FIRST Official 	Communication </a:t>
            </a:r>
            <a:r>
              <a:rPr lang="de-DE" sz="1400" dirty="0" err="1" smtClean="0">
                <a:solidFill>
                  <a:srgbClr val="FF0000"/>
                </a:solidFill>
              </a:rPr>
              <a:t>from</a:t>
            </a:r>
            <a:r>
              <a:rPr lang="de-DE" sz="1400" dirty="0" smtClean="0">
                <a:solidFill>
                  <a:srgbClr val="FF0000"/>
                </a:solidFill>
              </a:rPr>
              <a:t> </a:t>
            </a:r>
            <a:r>
              <a:rPr lang="de-DE" sz="1400" dirty="0" err="1" smtClean="0">
                <a:solidFill>
                  <a:srgbClr val="FF0000"/>
                </a:solidFill>
              </a:rPr>
              <a:t>the</a:t>
            </a:r>
            <a:r>
              <a:rPr lang="de-DE" sz="1400" dirty="0" smtClean="0">
                <a:solidFill>
                  <a:srgbClr val="FF0000"/>
                </a:solidFill>
              </a:rPr>
              <a:t> 	</a:t>
            </a:r>
            <a:r>
              <a:rPr lang="de-DE" sz="1400" dirty="0" err="1" smtClean="0">
                <a:solidFill>
                  <a:srgbClr val="FF0000"/>
                </a:solidFill>
              </a:rPr>
              <a:t>Examining</a:t>
            </a:r>
            <a:r>
              <a:rPr lang="de-DE" sz="1400" dirty="0" smtClean="0">
                <a:solidFill>
                  <a:srgbClr val="FF0000"/>
                </a:solidFill>
              </a:rPr>
              <a:t> Division on </a:t>
            </a:r>
            <a:r>
              <a:rPr lang="de-DE" sz="1400" dirty="0" err="1" smtClean="0">
                <a:solidFill>
                  <a:srgbClr val="FF0000"/>
                </a:solidFill>
              </a:rPr>
              <a:t>the</a:t>
            </a:r>
            <a:r>
              <a:rPr lang="de-DE" sz="1400" dirty="0" smtClean="0">
                <a:solidFill>
                  <a:srgbClr val="FF0000"/>
                </a:solidFill>
              </a:rPr>
              <a:t> </a:t>
            </a:r>
            <a:r>
              <a:rPr lang="de-DE" sz="1400" dirty="0" err="1" smtClean="0">
                <a:solidFill>
                  <a:srgbClr val="FF0000"/>
                </a:solidFill>
              </a:rPr>
              <a:t>earliest</a:t>
            </a:r>
            <a:r>
              <a:rPr lang="de-DE" sz="1400" dirty="0" smtClean="0">
                <a:solidFill>
                  <a:srgbClr val="FF0000"/>
                </a:solidFill>
              </a:rPr>
              <a:t> </a:t>
            </a:r>
            <a:r>
              <a:rPr lang="de-DE" sz="1400" dirty="0" err="1" smtClean="0">
                <a:solidFill>
                  <a:srgbClr val="FF0000"/>
                </a:solidFill>
              </a:rPr>
              <a:t>application</a:t>
            </a:r>
            <a:r>
              <a:rPr lang="de-DE" sz="1400" dirty="0" smtClean="0">
                <a:solidFill>
                  <a:srgbClr val="FF0000"/>
                </a:solidFill>
              </a:rPr>
              <a:t> („</a:t>
            </a:r>
            <a:r>
              <a:rPr lang="de-DE" sz="1400" dirty="0" err="1" smtClean="0">
                <a:solidFill>
                  <a:srgbClr val="FF0000"/>
                </a:solidFill>
              </a:rPr>
              <a:t>voluntary</a:t>
            </a:r>
            <a:r>
              <a:rPr lang="de-DE" sz="1400" dirty="0" smtClean="0">
                <a:solidFill>
                  <a:srgbClr val="FF0000"/>
                </a:solidFill>
              </a:rPr>
              <a:t> 	</a:t>
            </a:r>
            <a:r>
              <a:rPr lang="de-DE" sz="1400" dirty="0" err="1" smtClean="0">
                <a:solidFill>
                  <a:srgbClr val="FF0000"/>
                </a:solidFill>
              </a:rPr>
              <a:t>divisional</a:t>
            </a:r>
            <a:r>
              <a:rPr lang="de-DE" sz="1400" dirty="0" smtClean="0">
                <a:solidFill>
                  <a:srgbClr val="FF0000"/>
                </a:solidFill>
              </a:rPr>
              <a:t>“)</a:t>
            </a:r>
          </a:p>
          <a:p>
            <a:pPr>
              <a:lnSpc>
                <a:spcPct val="90000"/>
              </a:lnSpc>
              <a:buNone/>
            </a:pPr>
            <a:r>
              <a:rPr lang="de-DE" sz="1400" dirty="0" smtClean="0">
                <a:solidFill>
                  <a:srgbClr val="FF0000"/>
                </a:solidFill>
              </a:rPr>
              <a:t>	</a:t>
            </a:r>
          </a:p>
          <a:p>
            <a:pPr>
              <a:lnSpc>
                <a:spcPct val="90000"/>
              </a:lnSpc>
              <a:buNone/>
            </a:pPr>
            <a:r>
              <a:rPr lang="de-DE" sz="1400" dirty="0" smtClean="0">
                <a:solidFill>
                  <a:srgbClr val="FF0000"/>
                </a:solidFill>
              </a:rPr>
              <a:t>	</a:t>
            </a:r>
            <a:r>
              <a:rPr lang="de-DE" sz="1400" dirty="0" smtClean="0"/>
              <a:t>(II)  	</a:t>
            </a:r>
            <a:r>
              <a:rPr lang="de-DE" sz="1400" dirty="0" smtClean="0">
                <a:solidFill>
                  <a:srgbClr val="FF0000"/>
                </a:solidFill>
              </a:rPr>
              <a:t>24 </a:t>
            </a:r>
            <a:r>
              <a:rPr lang="de-DE" sz="1400" dirty="0" err="1" smtClean="0">
                <a:solidFill>
                  <a:srgbClr val="FF0000"/>
                </a:solidFill>
              </a:rPr>
              <a:t>months</a:t>
            </a:r>
            <a:r>
              <a:rPr lang="de-DE" sz="1400" dirty="0" smtClean="0">
                <a:solidFill>
                  <a:srgbClr val="FF0000"/>
                </a:solidFill>
              </a:rPr>
              <a:t> </a:t>
            </a:r>
            <a:r>
              <a:rPr lang="de-DE" sz="1400" dirty="0" err="1" smtClean="0">
                <a:solidFill>
                  <a:srgbClr val="FF0000"/>
                </a:solidFill>
              </a:rPr>
              <a:t>from</a:t>
            </a:r>
            <a:r>
              <a:rPr lang="de-DE" sz="1400" dirty="0" smtClean="0">
                <a:solidFill>
                  <a:srgbClr val="FF0000"/>
                </a:solidFill>
              </a:rPr>
              <a:t> a Communication </a:t>
            </a:r>
            <a:r>
              <a:rPr lang="de-DE" sz="1400" dirty="0" err="1" smtClean="0">
                <a:solidFill>
                  <a:srgbClr val="FF0000"/>
                </a:solidFill>
              </a:rPr>
              <a:t>from</a:t>
            </a:r>
            <a:r>
              <a:rPr lang="de-DE" sz="1400" dirty="0" smtClean="0">
                <a:solidFill>
                  <a:srgbClr val="FF0000"/>
                </a:solidFill>
              </a:rPr>
              <a:t> </a:t>
            </a:r>
            <a:r>
              <a:rPr lang="de-DE" sz="1400" dirty="0" err="1" smtClean="0">
                <a:solidFill>
                  <a:srgbClr val="FF0000"/>
                </a:solidFill>
              </a:rPr>
              <a:t>the</a:t>
            </a:r>
            <a:r>
              <a:rPr lang="de-DE" sz="1400" dirty="0" smtClean="0">
                <a:solidFill>
                  <a:srgbClr val="FF0000"/>
                </a:solidFill>
              </a:rPr>
              <a:t> </a:t>
            </a:r>
            <a:r>
              <a:rPr lang="de-DE" sz="1400" dirty="0" err="1" smtClean="0">
                <a:solidFill>
                  <a:srgbClr val="FF0000"/>
                </a:solidFill>
              </a:rPr>
              <a:t>Examining</a:t>
            </a:r>
            <a:r>
              <a:rPr lang="de-DE" sz="1400" dirty="0" smtClean="0">
                <a:solidFill>
                  <a:srgbClr val="FF0000"/>
                </a:solidFill>
              </a:rPr>
              <a:t> 	Division in </a:t>
            </a:r>
            <a:r>
              <a:rPr lang="de-DE" sz="1400" dirty="0" err="1" smtClean="0">
                <a:solidFill>
                  <a:srgbClr val="FF0000"/>
                </a:solidFill>
              </a:rPr>
              <a:t>which</a:t>
            </a:r>
            <a:r>
              <a:rPr lang="de-DE" sz="1400" dirty="0" smtClean="0">
                <a:solidFill>
                  <a:srgbClr val="FF0000"/>
                </a:solidFill>
              </a:rPr>
              <a:t> a lack </a:t>
            </a:r>
            <a:r>
              <a:rPr lang="de-DE" sz="1400" dirty="0" err="1" smtClean="0">
                <a:solidFill>
                  <a:srgbClr val="FF0000"/>
                </a:solidFill>
              </a:rPr>
              <a:t>of</a:t>
            </a:r>
            <a:r>
              <a:rPr lang="de-DE" sz="1400" dirty="0" smtClean="0">
                <a:solidFill>
                  <a:srgbClr val="FF0000"/>
                </a:solidFill>
              </a:rPr>
              <a:t> </a:t>
            </a:r>
            <a:r>
              <a:rPr lang="de-DE" sz="1400" dirty="0" err="1" smtClean="0">
                <a:solidFill>
                  <a:srgbClr val="FF0000"/>
                </a:solidFill>
              </a:rPr>
              <a:t>unity</a:t>
            </a:r>
            <a:r>
              <a:rPr lang="de-DE" sz="1400" dirty="0" smtClean="0">
                <a:solidFill>
                  <a:srgbClr val="FF0000"/>
                </a:solidFill>
              </a:rPr>
              <a:t> </a:t>
            </a:r>
            <a:r>
              <a:rPr lang="de-DE" sz="1400" dirty="0" err="1" smtClean="0">
                <a:solidFill>
                  <a:srgbClr val="FF0000"/>
                </a:solidFill>
              </a:rPr>
              <a:t>objection</a:t>
            </a:r>
            <a:r>
              <a:rPr lang="de-DE" sz="1400" dirty="0" smtClean="0">
                <a:solidFill>
                  <a:srgbClr val="FF0000"/>
                </a:solidFill>
              </a:rPr>
              <a:t> </a:t>
            </a:r>
            <a:r>
              <a:rPr lang="de-DE" sz="1400" dirty="0" err="1" smtClean="0">
                <a:solidFill>
                  <a:srgbClr val="FF0000"/>
                </a:solidFill>
              </a:rPr>
              <a:t>is</a:t>
            </a:r>
            <a:r>
              <a:rPr lang="de-DE" sz="1400" dirty="0" smtClean="0">
                <a:solidFill>
                  <a:srgbClr val="FF0000"/>
                </a:solidFill>
              </a:rPr>
              <a:t> </a:t>
            </a:r>
            <a:r>
              <a:rPr lang="de-DE" sz="1400" dirty="0" err="1" smtClean="0">
                <a:solidFill>
                  <a:srgbClr val="FF0000"/>
                </a:solidFill>
              </a:rPr>
              <a:t>raised</a:t>
            </a:r>
            <a:r>
              <a:rPr lang="de-DE" sz="1400" dirty="0" smtClean="0">
                <a:solidFill>
                  <a:srgbClr val="FF0000"/>
                </a:solidFill>
              </a:rPr>
              <a:t> </a:t>
            </a:r>
            <a:r>
              <a:rPr lang="de-DE" sz="1400" dirty="0" err="1" smtClean="0">
                <a:solidFill>
                  <a:srgbClr val="FF0000"/>
                </a:solidFill>
              </a:rPr>
              <a:t>for</a:t>
            </a:r>
            <a:r>
              <a:rPr lang="de-DE" sz="1400" dirty="0" smtClean="0">
                <a:solidFill>
                  <a:srgbClr val="FF0000"/>
                </a:solidFill>
              </a:rPr>
              <a:t> </a:t>
            </a:r>
            <a:r>
              <a:rPr lang="de-DE" sz="1400" dirty="0" err="1" smtClean="0">
                <a:solidFill>
                  <a:srgbClr val="FF0000"/>
                </a:solidFill>
              </a:rPr>
              <a:t>the</a:t>
            </a:r>
            <a:r>
              <a:rPr lang="de-DE" sz="1400" dirty="0" smtClean="0">
                <a:solidFill>
                  <a:srgbClr val="FF0000"/>
                </a:solidFill>
              </a:rPr>
              <a:t> 	FIRST time </a:t>
            </a:r>
          </a:p>
          <a:p>
            <a:pPr eaLnBrk="1" hangingPunct="1">
              <a:buFont typeface="Wingdings" pitchFamily="2" charset="2"/>
              <a:buNone/>
            </a:pPr>
            <a:endParaRPr lang="de-DE" sz="1800" dirty="0" smtClean="0"/>
          </a:p>
          <a:p>
            <a:pPr eaLnBrk="1" hangingPunct="1">
              <a:buFont typeface="Wingdings" pitchFamily="2" charset="2"/>
              <a:buNone/>
            </a:pPr>
            <a:endParaRPr lang="de-DE" sz="1200" dirty="0" smtClean="0"/>
          </a:p>
        </p:txBody>
      </p:sp>
      <p:sp>
        <p:nvSpPr>
          <p:cNvPr id="5126"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6147" name="Rectangle 3"/>
          <p:cNvSpPr>
            <a:spLocks noChangeArrowheads="1"/>
          </p:cNvSpPr>
          <p:nvPr/>
        </p:nvSpPr>
        <p:spPr bwMode="auto">
          <a:xfrm>
            <a:off x="998538" y="1547813"/>
            <a:ext cx="6935787" cy="4457700"/>
          </a:xfrm>
          <a:prstGeom prst="rect">
            <a:avLst/>
          </a:prstGeom>
          <a:noFill/>
          <a:ln w="9525">
            <a:noFill/>
            <a:miter lim="800000"/>
            <a:headEnd/>
            <a:tailEnd/>
          </a:ln>
        </p:spPr>
        <p:txBody>
          <a:bodyPr/>
          <a:lstStyle/>
          <a:p>
            <a:pPr marL="342900" indent="-342900">
              <a:spcBef>
                <a:spcPct val="20000"/>
              </a:spcBef>
              <a:buClr>
                <a:schemeClr val="tx1"/>
              </a:buClr>
              <a:buSzPct val="75000"/>
              <a:buFont typeface="Wingdings" pitchFamily="2" charset="2"/>
              <a:buChar char="l"/>
            </a:pPr>
            <a:r>
              <a:rPr lang="de-DE" sz="2000" b="1" dirty="0" smtClean="0">
                <a:solidFill>
                  <a:srgbClr val="FF0000"/>
                </a:solidFill>
              </a:rPr>
              <a:t>New Regulation </a:t>
            </a:r>
            <a:r>
              <a:rPr lang="de-DE" sz="2000" b="1" dirty="0" err="1" smtClean="0">
                <a:solidFill>
                  <a:srgbClr val="FF0000"/>
                </a:solidFill>
              </a:rPr>
              <a:t>became</a:t>
            </a:r>
            <a:r>
              <a:rPr lang="de-DE" sz="2000" b="1" dirty="0" smtClean="0">
                <a:solidFill>
                  <a:srgbClr val="FF0000"/>
                </a:solidFill>
              </a:rPr>
              <a:t> </a:t>
            </a:r>
            <a:r>
              <a:rPr lang="de-DE" sz="2000" b="1" dirty="0" err="1" smtClean="0">
                <a:solidFill>
                  <a:srgbClr val="FF0000"/>
                </a:solidFill>
              </a:rPr>
              <a:t>effective</a:t>
            </a:r>
            <a:r>
              <a:rPr lang="de-DE" sz="2000" b="1" dirty="0" smtClean="0">
                <a:solidFill>
                  <a:srgbClr val="FF0000"/>
                </a:solidFill>
              </a:rPr>
              <a:t> April 1, 2014</a:t>
            </a:r>
            <a:r>
              <a:rPr lang="de-DE" sz="2000" b="1" dirty="0" smtClean="0"/>
              <a:t> (</a:t>
            </a:r>
            <a:r>
              <a:rPr lang="de-DE" sz="2000" b="1" dirty="0" err="1" smtClean="0"/>
              <a:t>return</a:t>
            </a:r>
            <a:r>
              <a:rPr lang="de-DE" sz="2000" b="1" dirty="0" smtClean="0"/>
              <a:t> </a:t>
            </a:r>
            <a:r>
              <a:rPr lang="de-DE" sz="2000" b="1" dirty="0" err="1" smtClean="0"/>
              <a:t>to</a:t>
            </a:r>
            <a:r>
              <a:rPr lang="de-DE" sz="2000" b="1" dirty="0" smtClean="0"/>
              <a:t> </a:t>
            </a:r>
            <a:r>
              <a:rPr lang="de-DE" sz="2000" b="1" dirty="0" err="1" smtClean="0"/>
              <a:t>the</a:t>
            </a:r>
            <a:r>
              <a:rPr lang="de-DE" sz="2000" b="1" dirty="0" smtClean="0"/>
              <a:t> </a:t>
            </a:r>
            <a:r>
              <a:rPr lang="de-DE" sz="2000" b="1" dirty="0" err="1" smtClean="0"/>
              <a:t>situation</a:t>
            </a:r>
            <a:r>
              <a:rPr lang="de-DE" sz="2000" b="1" dirty="0" smtClean="0"/>
              <a:t> </a:t>
            </a:r>
            <a:r>
              <a:rPr lang="de-DE" sz="2000" b="1" dirty="0" err="1" smtClean="0"/>
              <a:t>prior</a:t>
            </a:r>
            <a:r>
              <a:rPr lang="de-DE" sz="2000" b="1" dirty="0" smtClean="0"/>
              <a:t> </a:t>
            </a:r>
            <a:r>
              <a:rPr lang="de-DE" sz="2000" b="1" dirty="0" err="1" smtClean="0"/>
              <a:t>to</a:t>
            </a:r>
            <a:r>
              <a:rPr lang="de-DE" sz="2000" b="1" dirty="0" smtClean="0"/>
              <a:t> April 1, 2010) :</a:t>
            </a:r>
            <a:endParaRPr lang="de-DE" sz="2000" b="1" dirty="0"/>
          </a:p>
          <a:p>
            <a:pPr marL="342900" indent="-342900">
              <a:lnSpc>
                <a:spcPct val="90000"/>
              </a:lnSpc>
              <a:spcBef>
                <a:spcPct val="20000"/>
              </a:spcBef>
              <a:buClr>
                <a:schemeClr val="tx1"/>
              </a:buClr>
              <a:buSzPct val="75000"/>
              <a:buFont typeface="Wingdings" pitchFamily="2" charset="2"/>
              <a:buNone/>
            </a:pPr>
            <a:endParaRPr lang="de-DE" sz="800" b="1" dirty="0"/>
          </a:p>
          <a:p>
            <a:pPr eaLnBrk="1" hangingPunct="1"/>
            <a:endParaRPr lang="de-DE" sz="2000" b="1" dirty="0"/>
          </a:p>
          <a:p>
            <a:pPr eaLnBrk="1" hangingPunct="1"/>
            <a:r>
              <a:rPr lang="de-DE" sz="2000" b="1" dirty="0" err="1" smtClean="0">
                <a:solidFill>
                  <a:srgbClr val="FF0000"/>
                </a:solidFill>
              </a:rPr>
              <a:t>Divisional</a:t>
            </a:r>
            <a:r>
              <a:rPr lang="de-DE" sz="2000" b="1" dirty="0" smtClean="0">
                <a:solidFill>
                  <a:srgbClr val="FF0000"/>
                </a:solidFill>
              </a:rPr>
              <a:t> </a:t>
            </a:r>
            <a:r>
              <a:rPr lang="de-DE" sz="2000" b="1" dirty="0" err="1" smtClean="0">
                <a:solidFill>
                  <a:srgbClr val="FF0000"/>
                </a:solidFill>
              </a:rPr>
              <a:t>Applications</a:t>
            </a:r>
            <a:r>
              <a:rPr lang="de-DE" sz="2000" b="1" dirty="0" smtClean="0">
                <a:solidFill>
                  <a:srgbClr val="FF0000"/>
                </a:solidFill>
              </a:rPr>
              <a:t> </a:t>
            </a:r>
            <a:r>
              <a:rPr lang="de-DE" sz="2000" b="1" dirty="0" err="1" smtClean="0">
                <a:solidFill>
                  <a:srgbClr val="FF0000"/>
                </a:solidFill>
              </a:rPr>
              <a:t>can</a:t>
            </a:r>
            <a:r>
              <a:rPr lang="de-DE" sz="2000" b="1" dirty="0" smtClean="0">
                <a:solidFill>
                  <a:srgbClr val="FF0000"/>
                </a:solidFill>
              </a:rPr>
              <a:t> </a:t>
            </a:r>
            <a:r>
              <a:rPr lang="de-DE" sz="2000" b="1" dirty="0" err="1" smtClean="0">
                <a:solidFill>
                  <a:srgbClr val="FF0000"/>
                </a:solidFill>
              </a:rPr>
              <a:t>be</a:t>
            </a:r>
            <a:r>
              <a:rPr lang="de-DE" sz="2000" b="1" dirty="0" smtClean="0">
                <a:solidFill>
                  <a:srgbClr val="FF0000"/>
                </a:solidFill>
              </a:rPr>
              <a:t> </a:t>
            </a:r>
            <a:r>
              <a:rPr lang="de-DE" sz="2000" b="1" dirty="0" err="1" smtClean="0">
                <a:solidFill>
                  <a:srgbClr val="FF0000"/>
                </a:solidFill>
              </a:rPr>
              <a:t>filed</a:t>
            </a:r>
            <a:r>
              <a:rPr lang="de-DE" sz="2000" b="1" dirty="0" smtClean="0">
                <a:solidFill>
                  <a:srgbClr val="FF0000"/>
                </a:solidFill>
              </a:rPr>
              <a:t> </a:t>
            </a:r>
            <a:r>
              <a:rPr lang="de-DE" sz="2000" b="1" dirty="0" err="1" smtClean="0">
                <a:solidFill>
                  <a:srgbClr val="FF0000"/>
                </a:solidFill>
              </a:rPr>
              <a:t>at</a:t>
            </a:r>
            <a:r>
              <a:rPr lang="de-DE" sz="2000" b="1" dirty="0" smtClean="0">
                <a:solidFill>
                  <a:srgbClr val="FF0000"/>
                </a:solidFill>
              </a:rPr>
              <a:t> </a:t>
            </a:r>
            <a:r>
              <a:rPr lang="de-DE" sz="2000" b="1" dirty="0" err="1" smtClean="0">
                <a:solidFill>
                  <a:srgbClr val="FF0000"/>
                </a:solidFill>
              </a:rPr>
              <a:t>any</a:t>
            </a:r>
            <a:r>
              <a:rPr lang="de-DE" sz="2000" b="1" dirty="0" smtClean="0">
                <a:solidFill>
                  <a:srgbClr val="FF0000"/>
                </a:solidFill>
              </a:rPr>
              <a:t> time </a:t>
            </a:r>
            <a:r>
              <a:rPr lang="de-DE" sz="2000" b="1" dirty="0" err="1" smtClean="0">
                <a:solidFill>
                  <a:srgbClr val="FF0000"/>
                </a:solidFill>
              </a:rPr>
              <a:t>while</a:t>
            </a:r>
            <a:r>
              <a:rPr lang="de-DE" sz="2000" b="1" dirty="0" smtClean="0">
                <a:solidFill>
                  <a:srgbClr val="FF0000"/>
                </a:solidFill>
              </a:rPr>
              <a:t> </a:t>
            </a:r>
            <a:r>
              <a:rPr lang="de-DE" sz="2000" b="1" dirty="0" err="1" smtClean="0">
                <a:solidFill>
                  <a:srgbClr val="FF0000"/>
                </a:solidFill>
              </a:rPr>
              <a:t>the</a:t>
            </a:r>
            <a:r>
              <a:rPr lang="de-DE" sz="2000" b="1" dirty="0" smtClean="0">
                <a:solidFill>
                  <a:srgbClr val="FF0000"/>
                </a:solidFill>
              </a:rPr>
              <a:t> </a:t>
            </a:r>
            <a:r>
              <a:rPr lang="de-DE" sz="2000" b="1" dirty="0" err="1" smtClean="0">
                <a:solidFill>
                  <a:srgbClr val="FF0000"/>
                </a:solidFill>
              </a:rPr>
              <a:t>parent</a:t>
            </a:r>
            <a:r>
              <a:rPr lang="de-DE" sz="2000" b="1" dirty="0" smtClean="0">
                <a:solidFill>
                  <a:srgbClr val="FF0000"/>
                </a:solidFill>
              </a:rPr>
              <a:t> </a:t>
            </a:r>
            <a:r>
              <a:rPr lang="de-DE" sz="2000" b="1" dirty="0" err="1" smtClean="0">
                <a:solidFill>
                  <a:srgbClr val="FF0000"/>
                </a:solidFill>
              </a:rPr>
              <a:t>application</a:t>
            </a:r>
            <a:r>
              <a:rPr lang="de-DE" sz="2000" b="1" dirty="0" smtClean="0">
                <a:solidFill>
                  <a:srgbClr val="FF0000"/>
                </a:solidFill>
              </a:rPr>
              <a:t> </a:t>
            </a:r>
            <a:r>
              <a:rPr lang="de-DE" sz="2000" b="1" dirty="0" err="1" smtClean="0">
                <a:solidFill>
                  <a:srgbClr val="FF0000"/>
                </a:solidFill>
              </a:rPr>
              <a:t>remains</a:t>
            </a:r>
            <a:r>
              <a:rPr lang="de-DE" sz="2000" b="1" dirty="0" smtClean="0">
                <a:solidFill>
                  <a:srgbClr val="FF0000"/>
                </a:solidFill>
              </a:rPr>
              <a:t> </a:t>
            </a:r>
            <a:r>
              <a:rPr lang="de-DE" sz="2000" b="1" dirty="0" err="1" smtClean="0">
                <a:solidFill>
                  <a:srgbClr val="FF0000"/>
                </a:solidFill>
              </a:rPr>
              <a:t>pending</a:t>
            </a:r>
            <a:r>
              <a:rPr lang="de-DE" sz="2000" b="1" dirty="0" smtClean="0">
                <a:solidFill>
                  <a:srgbClr val="FF0000"/>
                </a:solidFill>
              </a:rPr>
              <a:t>. </a:t>
            </a:r>
          </a:p>
          <a:p>
            <a:pPr eaLnBrk="1" hangingPunct="1"/>
            <a:endParaRPr lang="de-DE" sz="2000" b="1" dirty="0" smtClean="0">
              <a:solidFill>
                <a:srgbClr val="FF0000"/>
              </a:solidFill>
            </a:endParaRPr>
          </a:p>
          <a:p>
            <a:pPr eaLnBrk="1" hangingPunct="1"/>
            <a:r>
              <a:rPr lang="de-DE" sz="1800" b="1" dirty="0" err="1" smtClean="0"/>
              <a:t>However</a:t>
            </a:r>
            <a:r>
              <a:rPr lang="de-DE" sz="1800" b="1" dirty="0" smtClean="0"/>
              <a:t>,  </a:t>
            </a:r>
            <a:r>
              <a:rPr lang="de-DE" sz="1800" b="1" dirty="0" err="1" smtClean="0"/>
              <a:t>the</a:t>
            </a:r>
            <a:r>
              <a:rPr lang="de-DE" sz="1800" b="1" dirty="0" smtClean="0"/>
              <a:t> EPO </a:t>
            </a:r>
            <a:r>
              <a:rPr lang="de-DE" sz="1800" b="1" dirty="0" err="1" smtClean="0"/>
              <a:t>implemented</a:t>
            </a:r>
            <a:r>
              <a:rPr lang="de-DE" sz="1800" b="1" dirty="0" smtClean="0"/>
              <a:t> an additional </a:t>
            </a:r>
            <a:r>
              <a:rPr lang="de-DE" sz="1800" b="1" dirty="0" err="1" smtClean="0"/>
              <a:t>fee</a:t>
            </a:r>
            <a:r>
              <a:rPr lang="de-DE" sz="1800" b="1" dirty="0" smtClean="0"/>
              <a:t> </a:t>
            </a:r>
            <a:r>
              <a:rPr lang="de-DE" sz="1800" b="1" dirty="0" err="1" smtClean="0"/>
              <a:t>as</a:t>
            </a:r>
            <a:r>
              <a:rPr lang="de-DE" sz="1800" b="1" dirty="0" smtClean="0"/>
              <a:t> </a:t>
            </a:r>
            <a:r>
              <a:rPr lang="de-DE" sz="1800" b="1" dirty="0" err="1" smtClean="0"/>
              <a:t>part</a:t>
            </a:r>
            <a:r>
              <a:rPr lang="de-DE" sz="1800" b="1" dirty="0" smtClean="0"/>
              <a:t> </a:t>
            </a:r>
            <a:r>
              <a:rPr lang="de-DE" sz="1800" b="1" dirty="0" err="1" smtClean="0"/>
              <a:t>of</a:t>
            </a:r>
            <a:r>
              <a:rPr lang="de-DE" sz="1800" b="1" dirty="0" smtClean="0"/>
              <a:t> </a:t>
            </a:r>
            <a:r>
              <a:rPr lang="de-DE" sz="1800" b="1" dirty="0" err="1" smtClean="0"/>
              <a:t>the</a:t>
            </a:r>
            <a:r>
              <a:rPr lang="de-DE" sz="1800" b="1" dirty="0" smtClean="0"/>
              <a:t> </a:t>
            </a:r>
            <a:r>
              <a:rPr lang="de-DE" sz="1800" b="1" dirty="0" err="1" smtClean="0"/>
              <a:t>filing</a:t>
            </a:r>
            <a:r>
              <a:rPr lang="de-DE" sz="1800" b="1" dirty="0" smtClean="0"/>
              <a:t> </a:t>
            </a:r>
            <a:r>
              <a:rPr lang="de-DE" sz="1800" b="1" dirty="0" err="1" smtClean="0"/>
              <a:t>fee</a:t>
            </a:r>
            <a:r>
              <a:rPr lang="de-DE" sz="1800" b="1" dirty="0" smtClean="0"/>
              <a:t> </a:t>
            </a:r>
            <a:r>
              <a:rPr lang="de-DE" sz="1800" b="1" dirty="0" err="1" smtClean="0"/>
              <a:t>for</a:t>
            </a:r>
            <a:r>
              <a:rPr lang="de-DE" sz="1800" b="1" dirty="0" smtClean="0"/>
              <a:t> </a:t>
            </a:r>
            <a:r>
              <a:rPr lang="de-DE" sz="1800" b="1" dirty="0" err="1" smtClean="0"/>
              <a:t>divisional</a:t>
            </a:r>
            <a:r>
              <a:rPr lang="de-DE" sz="1800" b="1" dirty="0" smtClean="0"/>
              <a:t> </a:t>
            </a:r>
            <a:r>
              <a:rPr lang="de-DE" sz="1800" b="1" dirty="0" err="1" smtClean="0"/>
              <a:t>applications</a:t>
            </a:r>
            <a:r>
              <a:rPr lang="de-DE" sz="1800" b="1" dirty="0" smtClean="0"/>
              <a:t> </a:t>
            </a:r>
            <a:r>
              <a:rPr lang="de-DE" sz="1800" b="1" dirty="0" err="1" smtClean="0"/>
              <a:t>of</a:t>
            </a:r>
            <a:r>
              <a:rPr lang="de-DE" sz="1800" b="1" dirty="0" smtClean="0"/>
              <a:t>  </a:t>
            </a:r>
            <a:r>
              <a:rPr lang="de-DE" sz="1800" b="1" dirty="0" err="1" smtClean="0"/>
              <a:t>second</a:t>
            </a:r>
            <a:r>
              <a:rPr lang="de-DE" sz="1800" b="1" dirty="0" smtClean="0"/>
              <a:t> and subsequent </a:t>
            </a:r>
            <a:r>
              <a:rPr lang="de-DE" sz="1800" b="1" dirty="0" err="1" smtClean="0"/>
              <a:t>generations</a:t>
            </a:r>
            <a:r>
              <a:rPr lang="de-DE" sz="1800" b="1" dirty="0" smtClean="0"/>
              <a:t>:</a:t>
            </a:r>
          </a:p>
          <a:p>
            <a:pPr eaLnBrk="1" hangingPunct="1"/>
            <a:r>
              <a:rPr lang="de-DE" sz="1600" b="1" dirty="0" err="1" smtClean="0"/>
              <a:t>Filing</a:t>
            </a:r>
            <a:r>
              <a:rPr lang="de-DE" sz="1600" b="1" dirty="0" smtClean="0"/>
              <a:t> Fee (= First Generation): EUR 210.00 </a:t>
            </a:r>
          </a:p>
          <a:p>
            <a:pPr eaLnBrk="1" hangingPunct="1"/>
            <a:r>
              <a:rPr lang="de-DE" sz="1600" b="1" dirty="0" smtClean="0"/>
              <a:t>Additional Fee Second Generation: </a:t>
            </a:r>
            <a:r>
              <a:rPr lang="de-DE" sz="1600" b="1" dirty="0" smtClean="0">
                <a:solidFill>
                  <a:srgbClr val="FF0000"/>
                </a:solidFill>
              </a:rPr>
              <a:t>+ EUR 210.00</a:t>
            </a:r>
            <a:r>
              <a:rPr lang="de-DE" sz="1600" b="1" dirty="0" smtClean="0"/>
              <a:t> = EUR 420.00</a:t>
            </a:r>
          </a:p>
          <a:p>
            <a:pPr eaLnBrk="1" hangingPunct="1"/>
            <a:r>
              <a:rPr lang="de-DE" sz="1600" b="1" dirty="0" smtClean="0"/>
              <a:t>Additional Fee Third Generation: </a:t>
            </a:r>
            <a:r>
              <a:rPr lang="de-DE" sz="1600" b="1" dirty="0" smtClean="0">
                <a:solidFill>
                  <a:srgbClr val="FF0000"/>
                </a:solidFill>
              </a:rPr>
              <a:t>+ EUR 420.00</a:t>
            </a:r>
            <a:r>
              <a:rPr lang="de-DE" sz="1600" b="1" dirty="0" smtClean="0"/>
              <a:t> =  EUR 630.00</a:t>
            </a:r>
          </a:p>
          <a:p>
            <a:pPr eaLnBrk="1" hangingPunct="1"/>
            <a:r>
              <a:rPr lang="de-DE" sz="1600" b="1" dirty="0" smtClean="0"/>
              <a:t>Additional Fee </a:t>
            </a:r>
            <a:r>
              <a:rPr lang="de-DE" sz="1600" b="1" dirty="0" err="1" smtClean="0"/>
              <a:t>Fourth</a:t>
            </a:r>
            <a:r>
              <a:rPr lang="de-DE" sz="1600" b="1" dirty="0" smtClean="0"/>
              <a:t> Generation: </a:t>
            </a:r>
            <a:r>
              <a:rPr lang="de-DE" sz="1600" b="1" dirty="0" smtClean="0">
                <a:solidFill>
                  <a:srgbClr val="FF0000"/>
                </a:solidFill>
              </a:rPr>
              <a:t>+ EUR 630.00</a:t>
            </a:r>
            <a:r>
              <a:rPr lang="de-DE" sz="1600" b="1" dirty="0" smtClean="0"/>
              <a:t> = EUR 840.00</a:t>
            </a:r>
          </a:p>
          <a:p>
            <a:pPr eaLnBrk="1" hangingPunct="1"/>
            <a:r>
              <a:rPr lang="de-DE" sz="1600" b="1" dirty="0" smtClean="0"/>
              <a:t>Additional Fee </a:t>
            </a:r>
            <a:r>
              <a:rPr lang="de-DE" sz="1600" b="1" dirty="0" err="1" smtClean="0"/>
              <a:t>Fifth</a:t>
            </a:r>
            <a:r>
              <a:rPr lang="de-DE" sz="1600" b="1" dirty="0" smtClean="0"/>
              <a:t> + </a:t>
            </a:r>
            <a:r>
              <a:rPr lang="de-DE" sz="1600" b="1" dirty="0" err="1" smtClean="0"/>
              <a:t>subseq</a:t>
            </a:r>
            <a:r>
              <a:rPr lang="de-DE" sz="1600" b="1" dirty="0" smtClean="0"/>
              <a:t>. Generation: </a:t>
            </a:r>
            <a:r>
              <a:rPr lang="de-DE" sz="1600" b="1" dirty="0" smtClean="0">
                <a:solidFill>
                  <a:srgbClr val="FF0000"/>
                </a:solidFill>
              </a:rPr>
              <a:t>+ EUR 850.00</a:t>
            </a:r>
            <a:r>
              <a:rPr lang="de-DE" sz="1600" b="1" dirty="0" smtClean="0"/>
              <a:t> = EUR 1050.00</a:t>
            </a:r>
          </a:p>
          <a:p>
            <a:pPr eaLnBrk="1" hangingPunct="1"/>
            <a:endParaRPr lang="de-DE" sz="1600" b="1" dirty="0">
              <a:solidFill>
                <a:srgbClr val="FF0000"/>
              </a:solidFill>
            </a:endParaRPr>
          </a:p>
        </p:txBody>
      </p:sp>
      <p:pic>
        <p:nvPicPr>
          <p:cNvPr id="6148" name="Picture 15" descr="logo"/>
          <p:cNvPicPr>
            <a:picLocks noChangeAspect="1" noChangeArrowheads="1"/>
          </p:cNvPicPr>
          <p:nvPr/>
        </p:nvPicPr>
        <p:blipFill>
          <a:blip r:embed="rId2" cstate="print"/>
          <a:srcRect/>
          <a:stretch>
            <a:fillRect/>
          </a:stretch>
        </p:blipFill>
        <p:spPr bwMode="auto">
          <a:xfrm>
            <a:off x="439738" y="947738"/>
            <a:ext cx="1103312" cy="558800"/>
          </a:xfrm>
          <a:prstGeom prst="rect">
            <a:avLst/>
          </a:prstGeom>
          <a:noFill/>
          <a:ln w="9525">
            <a:noFill/>
            <a:miter lim="800000"/>
            <a:headEnd/>
            <a:tailEnd/>
          </a:ln>
        </p:spPr>
      </p:pic>
      <p:sp>
        <p:nvSpPr>
          <p:cNvPr id="6149" name="Rectangle 2"/>
          <p:cNvSpPr>
            <a:spLocks noGrp="1" noChangeArrowheads="1"/>
          </p:cNvSpPr>
          <p:nvPr>
            <p:ph type="title"/>
          </p:nvPr>
        </p:nvSpPr>
        <p:spPr>
          <a:xfrm>
            <a:off x="989013" y="946150"/>
            <a:ext cx="8001000" cy="571500"/>
          </a:xfrm>
          <a:solidFill>
            <a:schemeClr val="bg1"/>
          </a:solidFill>
        </p:spPr>
        <p:txBody>
          <a:bodyPr/>
          <a:lstStyle/>
          <a:p>
            <a:pPr eaLnBrk="1" hangingPunct="1"/>
            <a:r>
              <a:rPr lang="de-DE" sz="2800" smtClean="0"/>
              <a:t>Recent Changes to the EPC (2) </a:t>
            </a:r>
          </a:p>
        </p:txBody>
      </p:sp>
      <p:sp>
        <p:nvSpPr>
          <p:cNvPr id="6150"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3315" name="Rectangle 3"/>
          <p:cNvSpPr>
            <a:spLocks noGrp="1" noChangeArrowheads="1"/>
          </p:cNvSpPr>
          <p:nvPr>
            <p:ph type="body" idx="1"/>
          </p:nvPr>
        </p:nvSpPr>
        <p:spPr>
          <a:xfrm>
            <a:off x="998538" y="1600200"/>
            <a:ext cx="7102475" cy="4457700"/>
          </a:xfrm>
        </p:spPr>
        <p:txBody>
          <a:bodyPr/>
          <a:lstStyle/>
          <a:p>
            <a:pPr eaLnBrk="1" hangingPunct="1">
              <a:lnSpc>
                <a:spcPct val="80000"/>
              </a:lnSpc>
              <a:tabLst>
                <a:tab pos="714375" algn="l"/>
              </a:tabLst>
            </a:pPr>
            <a:r>
              <a:rPr lang="de-DE" u="sng" dirty="0" smtClean="0"/>
              <a:t>New Regulation </a:t>
            </a:r>
            <a:r>
              <a:rPr lang="de-DE" u="sng" dirty="0" err="1" smtClean="0"/>
              <a:t>concerning</a:t>
            </a:r>
            <a:r>
              <a:rPr lang="de-DE" u="sng" dirty="0" smtClean="0"/>
              <a:t> </a:t>
            </a:r>
            <a:r>
              <a:rPr lang="de-DE" u="sng" dirty="0" err="1" smtClean="0"/>
              <a:t>searches</a:t>
            </a:r>
            <a:r>
              <a:rPr lang="de-DE" u="sng" dirty="0" smtClean="0"/>
              <a:t> after </a:t>
            </a:r>
            <a:r>
              <a:rPr lang="de-DE" u="sng" dirty="0" err="1" smtClean="0"/>
              <a:t>unity</a:t>
            </a:r>
            <a:r>
              <a:rPr lang="de-DE" u="sng" dirty="0" smtClean="0"/>
              <a:t> </a:t>
            </a:r>
            <a:r>
              <a:rPr lang="de-DE" u="sng" dirty="0" err="1" smtClean="0"/>
              <a:t>objection</a:t>
            </a:r>
            <a:r>
              <a:rPr lang="de-DE" u="sng" dirty="0" smtClean="0"/>
              <a:t> in a Euro-PCT </a:t>
            </a:r>
            <a:r>
              <a:rPr lang="de-DE" u="sng" dirty="0" err="1" smtClean="0"/>
              <a:t>application</a:t>
            </a:r>
            <a:r>
              <a:rPr lang="de-DE" u="sng" dirty="0" smtClean="0"/>
              <a:t> (</a:t>
            </a:r>
            <a:r>
              <a:rPr lang="de-DE" u="sng" dirty="0" err="1" smtClean="0"/>
              <a:t>Rule</a:t>
            </a:r>
            <a:r>
              <a:rPr lang="de-DE" u="sng" dirty="0" smtClean="0"/>
              <a:t> 164 EPC)</a:t>
            </a:r>
          </a:p>
          <a:p>
            <a:pPr eaLnBrk="1" hangingPunct="1">
              <a:lnSpc>
                <a:spcPct val="80000"/>
              </a:lnSpc>
              <a:buNone/>
              <a:tabLst>
                <a:tab pos="714375" algn="l"/>
              </a:tabLst>
            </a:pPr>
            <a:endParaRPr lang="de-DE" sz="1800" dirty="0" smtClean="0"/>
          </a:p>
          <a:p>
            <a:pPr eaLnBrk="1" hangingPunct="1">
              <a:lnSpc>
                <a:spcPct val="80000"/>
              </a:lnSpc>
              <a:tabLst>
                <a:tab pos="714375" algn="l"/>
              </a:tabLst>
            </a:pPr>
            <a:r>
              <a:rPr lang="de-DE" sz="2000" dirty="0" err="1" smtClean="0">
                <a:solidFill>
                  <a:srgbClr val="FF0000"/>
                </a:solidFill>
              </a:rPr>
              <a:t>Effective</a:t>
            </a:r>
            <a:r>
              <a:rPr lang="de-DE" sz="2000" dirty="0" smtClean="0">
                <a:solidFill>
                  <a:srgbClr val="FF0000"/>
                </a:solidFill>
              </a:rPr>
              <a:t>: November 1, 2014</a:t>
            </a:r>
            <a:r>
              <a:rPr lang="de-DE" sz="2000" dirty="0" smtClean="0"/>
              <a:t> </a:t>
            </a:r>
          </a:p>
          <a:p>
            <a:pPr eaLnBrk="1" hangingPunct="1">
              <a:lnSpc>
                <a:spcPct val="80000"/>
              </a:lnSpc>
              <a:tabLst>
                <a:tab pos="714375" algn="l"/>
              </a:tabLst>
            </a:pPr>
            <a:endParaRPr lang="de-DE" sz="2000" dirty="0" smtClean="0"/>
          </a:p>
          <a:p>
            <a:pPr eaLnBrk="1" hangingPunct="1">
              <a:lnSpc>
                <a:spcPct val="80000"/>
              </a:lnSpc>
              <a:tabLst>
                <a:tab pos="714375" algn="l"/>
              </a:tabLst>
            </a:pPr>
            <a:r>
              <a:rPr lang="de-DE" sz="2000" dirty="0" err="1" smtClean="0"/>
              <a:t>Under</a:t>
            </a:r>
            <a:r>
              <a:rPr lang="de-DE" sz="2000" dirty="0" smtClean="0"/>
              <a:t> </a:t>
            </a:r>
            <a:r>
              <a:rPr lang="de-DE" sz="2000" dirty="0" err="1" smtClean="0"/>
              <a:t>the</a:t>
            </a:r>
            <a:r>
              <a:rPr lang="de-DE" sz="2000" dirty="0" smtClean="0"/>
              <a:t> </a:t>
            </a:r>
            <a:r>
              <a:rPr lang="de-DE" sz="2000" dirty="0" err="1" smtClean="0"/>
              <a:t>old</a:t>
            </a:r>
            <a:r>
              <a:rPr lang="de-DE" sz="2000" dirty="0" smtClean="0"/>
              <a:t> </a:t>
            </a:r>
            <a:r>
              <a:rPr lang="de-DE" sz="2000" dirty="0" err="1" smtClean="0"/>
              <a:t>Rule</a:t>
            </a:r>
            <a:r>
              <a:rPr lang="de-DE" sz="2000" dirty="0" smtClean="0"/>
              <a:t> 164 EPC </a:t>
            </a:r>
            <a:r>
              <a:rPr lang="de-DE" sz="2000" dirty="0" err="1" smtClean="0"/>
              <a:t>the</a:t>
            </a:r>
            <a:r>
              <a:rPr lang="de-DE" sz="2000" dirty="0" smtClean="0"/>
              <a:t> EPO </a:t>
            </a:r>
            <a:r>
              <a:rPr lang="de-DE" sz="2000" dirty="0" err="1" smtClean="0"/>
              <a:t>searched</a:t>
            </a:r>
            <a:r>
              <a:rPr lang="de-DE" sz="2000" dirty="0" smtClean="0"/>
              <a:t> </a:t>
            </a:r>
            <a:r>
              <a:rPr lang="de-DE" sz="2000" dirty="0" err="1" smtClean="0"/>
              <a:t>the</a:t>
            </a:r>
            <a:r>
              <a:rPr lang="de-DE" sz="2000" dirty="0" smtClean="0"/>
              <a:t> </a:t>
            </a:r>
            <a:r>
              <a:rPr lang="de-DE" sz="2000" dirty="0" err="1" smtClean="0"/>
              <a:t>invention</a:t>
            </a:r>
            <a:r>
              <a:rPr lang="de-DE" sz="2000" dirty="0" smtClean="0"/>
              <a:t> </a:t>
            </a:r>
            <a:r>
              <a:rPr lang="de-DE" sz="2000" dirty="0" err="1" smtClean="0">
                <a:solidFill>
                  <a:srgbClr val="FF0000"/>
                </a:solidFill>
              </a:rPr>
              <a:t>first</a:t>
            </a:r>
            <a:r>
              <a:rPr lang="de-DE" sz="2000" dirty="0" smtClean="0">
                <a:solidFill>
                  <a:srgbClr val="FF0000"/>
                </a:solidFill>
              </a:rPr>
              <a:t> </a:t>
            </a:r>
            <a:r>
              <a:rPr lang="de-DE" sz="2000" dirty="0" err="1" smtClean="0">
                <a:solidFill>
                  <a:srgbClr val="FF0000"/>
                </a:solidFill>
              </a:rPr>
              <a:t>mentioned</a:t>
            </a:r>
            <a:r>
              <a:rPr lang="de-DE" sz="2000" dirty="0" smtClean="0">
                <a:solidFill>
                  <a:srgbClr val="FF0000"/>
                </a:solidFill>
              </a:rPr>
              <a:t> in </a:t>
            </a:r>
            <a:r>
              <a:rPr lang="de-DE" sz="2000" dirty="0" err="1" smtClean="0">
                <a:solidFill>
                  <a:srgbClr val="FF0000"/>
                </a:solidFill>
              </a:rPr>
              <a:t>the</a:t>
            </a:r>
            <a:r>
              <a:rPr lang="de-DE" sz="2000" dirty="0" smtClean="0">
                <a:solidFill>
                  <a:srgbClr val="FF0000"/>
                </a:solidFill>
              </a:rPr>
              <a:t> </a:t>
            </a:r>
            <a:r>
              <a:rPr lang="de-DE" sz="2000" dirty="0" err="1" smtClean="0">
                <a:solidFill>
                  <a:srgbClr val="FF0000"/>
                </a:solidFill>
              </a:rPr>
              <a:t>claims</a:t>
            </a:r>
            <a:r>
              <a:rPr lang="de-DE" sz="2000" dirty="0" smtClean="0"/>
              <a:t> </a:t>
            </a:r>
            <a:r>
              <a:rPr lang="de-DE" sz="2000" dirty="0" err="1" smtClean="0"/>
              <a:t>of</a:t>
            </a:r>
            <a:r>
              <a:rPr lang="de-DE" sz="2000" dirty="0" smtClean="0"/>
              <a:t> a Euro-PCT. The </a:t>
            </a:r>
            <a:r>
              <a:rPr lang="de-DE" sz="2000" dirty="0" err="1" smtClean="0"/>
              <a:t>applicant</a:t>
            </a:r>
            <a:r>
              <a:rPr lang="de-DE" sz="2000" dirty="0" smtClean="0"/>
              <a:t> (</a:t>
            </a:r>
            <a:r>
              <a:rPr lang="de-DE" sz="2000" dirty="0" err="1" smtClean="0"/>
              <a:t>who</a:t>
            </a:r>
            <a:r>
              <a:rPr lang="de-DE" sz="2000" dirty="0" smtClean="0"/>
              <a:t> was </a:t>
            </a:r>
            <a:r>
              <a:rPr lang="de-DE" sz="2000" dirty="0" err="1" smtClean="0"/>
              <a:t>often</a:t>
            </a:r>
            <a:r>
              <a:rPr lang="de-DE" sz="2000" dirty="0" smtClean="0"/>
              <a:t> not </a:t>
            </a:r>
            <a:r>
              <a:rPr lang="de-DE" sz="2000" dirty="0" err="1" smtClean="0"/>
              <a:t>aware</a:t>
            </a:r>
            <a:r>
              <a:rPr lang="de-DE" sz="2000" dirty="0" smtClean="0"/>
              <a:t> </a:t>
            </a:r>
            <a:r>
              <a:rPr lang="de-DE" sz="2000" dirty="0" err="1" smtClean="0"/>
              <a:t>of</a:t>
            </a:r>
            <a:r>
              <a:rPr lang="de-DE" sz="2000" dirty="0" smtClean="0"/>
              <a:t> a </a:t>
            </a:r>
            <a:r>
              <a:rPr lang="de-DE" sz="2000" dirty="0" err="1" smtClean="0"/>
              <a:t>unity</a:t>
            </a:r>
            <a:r>
              <a:rPr lang="de-DE" sz="2000" dirty="0" smtClean="0"/>
              <a:t> </a:t>
            </a:r>
            <a:r>
              <a:rPr lang="de-DE" sz="2000" dirty="0" err="1" smtClean="0"/>
              <a:t>problem</a:t>
            </a:r>
            <a:r>
              <a:rPr lang="de-DE" sz="2000" dirty="0" smtClean="0"/>
              <a:t> </a:t>
            </a:r>
            <a:r>
              <a:rPr lang="de-DE" sz="2000" dirty="0" err="1" smtClean="0"/>
              <a:t>under</a:t>
            </a:r>
            <a:r>
              <a:rPr lang="de-DE" sz="2000" dirty="0" smtClean="0"/>
              <a:t> EPC </a:t>
            </a:r>
            <a:r>
              <a:rPr lang="de-DE" sz="2000" dirty="0" err="1" smtClean="0"/>
              <a:t>since</a:t>
            </a:r>
            <a:r>
              <a:rPr lang="de-DE" sz="2000" dirty="0" smtClean="0"/>
              <a:t> </a:t>
            </a:r>
            <a:r>
              <a:rPr lang="de-DE" sz="2000" dirty="0" err="1" smtClean="0"/>
              <a:t>it</a:t>
            </a:r>
            <a:r>
              <a:rPr lang="de-DE" sz="2000" dirty="0" smtClean="0"/>
              <a:t> was not </a:t>
            </a:r>
            <a:r>
              <a:rPr lang="de-DE" sz="2000" dirty="0" err="1" smtClean="0"/>
              <a:t>objected</a:t>
            </a:r>
            <a:r>
              <a:rPr lang="de-DE" sz="2000" dirty="0" smtClean="0"/>
              <a:t> </a:t>
            </a:r>
            <a:r>
              <a:rPr lang="de-DE" sz="2000" dirty="0" err="1" smtClean="0"/>
              <a:t>to</a:t>
            </a:r>
            <a:r>
              <a:rPr lang="de-DE" sz="2000" dirty="0" smtClean="0"/>
              <a:t> </a:t>
            </a:r>
            <a:r>
              <a:rPr lang="de-DE" sz="2000" dirty="0" err="1" smtClean="0"/>
              <a:t>by</a:t>
            </a:r>
            <a:r>
              <a:rPr lang="de-DE" sz="2000" dirty="0" smtClean="0"/>
              <a:t> </a:t>
            </a:r>
            <a:r>
              <a:rPr lang="de-DE" sz="2000" dirty="0" err="1" smtClean="0"/>
              <a:t>other</a:t>
            </a:r>
            <a:r>
              <a:rPr lang="de-DE" sz="2000" dirty="0" smtClean="0"/>
              <a:t> international </a:t>
            </a:r>
            <a:r>
              <a:rPr lang="de-DE" sz="2000" dirty="0" err="1" smtClean="0"/>
              <a:t>Searching</a:t>
            </a:r>
            <a:r>
              <a:rPr lang="de-DE" sz="2000" dirty="0" smtClean="0"/>
              <a:t> </a:t>
            </a:r>
            <a:r>
              <a:rPr lang="de-DE" sz="2000" dirty="0" err="1" smtClean="0"/>
              <a:t>Authorities</a:t>
            </a:r>
            <a:r>
              <a:rPr lang="de-DE" sz="2000" dirty="0" smtClean="0"/>
              <a:t> </a:t>
            </a:r>
            <a:r>
              <a:rPr lang="de-DE" sz="2000" dirty="0" err="1" smtClean="0"/>
              <a:t>during</a:t>
            </a:r>
            <a:r>
              <a:rPr lang="de-DE" sz="2000" dirty="0" smtClean="0"/>
              <a:t> </a:t>
            </a:r>
            <a:r>
              <a:rPr lang="de-DE" sz="2000" dirty="0" err="1" smtClean="0"/>
              <a:t>the</a:t>
            </a:r>
            <a:r>
              <a:rPr lang="de-DE" sz="2000" dirty="0" smtClean="0"/>
              <a:t> PCT </a:t>
            </a:r>
            <a:r>
              <a:rPr lang="de-DE" sz="2000" dirty="0" err="1" smtClean="0"/>
              <a:t>phase</a:t>
            </a:r>
            <a:r>
              <a:rPr lang="de-DE" sz="2000" dirty="0" smtClean="0"/>
              <a:t>) </a:t>
            </a:r>
            <a:r>
              <a:rPr lang="de-DE" sz="2000" dirty="0" err="1" smtClean="0"/>
              <a:t>had</a:t>
            </a:r>
            <a:r>
              <a:rPr lang="de-DE" sz="2000" dirty="0" smtClean="0"/>
              <a:t> </a:t>
            </a:r>
            <a:r>
              <a:rPr lang="de-DE" sz="2000" dirty="0" err="1" smtClean="0"/>
              <a:t>no</a:t>
            </a:r>
            <a:r>
              <a:rPr lang="de-DE" sz="2000" dirty="0" smtClean="0"/>
              <a:t> </a:t>
            </a:r>
            <a:r>
              <a:rPr lang="de-DE" sz="2000" dirty="0" err="1" smtClean="0"/>
              <a:t>choice</a:t>
            </a:r>
            <a:r>
              <a:rPr lang="de-DE" sz="2000" dirty="0" smtClean="0"/>
              <a:t> </a:t>
            </a:r>
            <a:r>
              <a:rPr lang="de-DE" sz="2000" dirty="0" err="1" smtClean="0"/>
              <a:t>which</a:t>
            </a:r>
            <a:r>
              <a:rPr lang="de-DE" sz="2000" dirty="0" smtClean="0"/>
              <a:t> </a:t>
            </a:r>
            <a:r>
              <a:rPr lang="de-DE" sz="2000" dirty="0" err="1" smtClean="0"/>
              <a:t>invention</a:t>
            </a:r>
            <a:r>
              <a:rPr lang="de-DE" sz="2000" dirty="0" smtClean="0"/>
              <a:t> </a:t>
            </a:r>
            <a:r>
              <a:rPr lang="de-DE" sz="2000" dirty="0" err="1" smtClean="0"/>
              <a:t>shall</a:t>
            </a:r>
            <a:r>
              <a:rPr lang="de-DE" sz="2000" dirty="0" smtClean="0"/>
              <a:t> </a:t>
            </a:r>
            <a:r>
              <a:rPr lang="de-DE" sz="2000" dirty="0" err="1" smtClean="0"/>
              <a:t>be</a:t>
            </a:r>
            <a:r>
              <a:rPr lang="de-DE" sz="2000" dirty="0" smtClean="0"/>
              <a:t> </a:t>
            </a:r>
            <a:r>
              <a:rPr lang="de-DE" sz="2000" dirty="0" err="1" smtClean="0"/>
              <a:t>searched</a:t>
            </a:r>
            <a:r>
              <a:rPr lang="de-DE" sz="2000" dirty="0" smtClean="0"/>
              <a:t> </a:t>
            </a:r>
            <a:r>
              <a:rPr lang="de-DE" sz="2000" dirty="0" err="1" smtClean="0"/>
              <a:t>by</a:t>
            </a:r>
            <a:r>
              <a:rPr lang="de-DE" sz="2000" dirty="0" smtClean="0"/>
              <a:t> </a:t>
            </a:r>
            <a:r>
              <a:rPr lang="de-DE" sz="2000" dirty="0" err="1" smtClean="0"/>
              <a:t>the</a:t>
            </a:r>
            <a:r>
              <a:rPr lang="de-DE" sz="2000" dirty="0" smtClean="0"/>
              <a:t> EPO after </a:t>
            </a:r>
            <a:r>
              <a:rPr lang="de-DE" sz="2000" dirty="0" err="1" smtClean="0"/>
              <a:t>entrance</a:t>
            </a:r>
            <a:r>
              <a:rPr lang="de-DE" sz="2000" dirty="0" smtClean="0"/>
              <a:t> </a:t>
            </a:r>
            <a:r>
              <a:rPr lang="de-DE" sz="2000" dirty="0" err="1" smtClean="0"/>
              <a:t>into</a:t>
            </a:r>
            <a:r>
              <a:rPr lang="de-DE" sz="2000" dirty="0" smtClean="0"/>
              <a:t> </a:t>
            </a:r>
            <a:r>
              <a:rPr lang="de-DE" sz="2000" dirty="0" err="1" smtClean="0"/>
              <a:t>the</a:t>
            </a:r>
            <a:r>
              <a:rPr lang="de-DE" sz="2000" dirty="0" smtClean="0"/>
              <a:t> regional EP </a:t>
            </a:r>
            <a:r>
              <a:rPr lang="de-DE" sz="2000" dirty="0" err="1" smtClean="0"/>
              <a:t>phase</a:t>
            </a:r>
            <a:r>
              <a:rPr lang="de-DE" sz="2000" dirty="0" smtClean="0"/>
              <a:t>.  </a:t>
            </a:r>
          </a:p>
          <a:p>
            <a:pPr eaLnBrk="1" hangingPunct="1">
              <a:lnSpc>
                <a:spcPct val="80000"/>
              </a:lnSpc>
              <a:buNone/>
              <a:tabLst>
                <a:tab pos="714375" algn="l"/>
              </a:tabLst>
            </a:pPr>
            <a:r>
              <a:rPr lang="de-DE" sz="2000" dirty="0" smtClean="0"/>
              <a:t> </a:t>
            </a:r>
          </a:p>
        </p:txBody>
      </p:sp>
      <p:pic>
        <p:nvPicPr>
          <p:cNvPr id="13316" name="Picture 11" descr="logo"/>
          <p:cNvPicPr>
            <a:picLocks noChangeAspect="1" noChangeArrowheads="1"/>
          </p:cNvPicPr>
          <p:nvPr/>
        </p:nvPicPr>
        <p:blipFill>
          <a:blip r:embed="rId2" cstate="print"/>
          <a:srcRect/>
          <a:stretch>
            <a:fillRect/>
          </a:stretch>
        </p:blipFill>
        <p:spPr bwMode="auto">
          <a:xfrm>
            <a:off x="444351" y="980728"/>
            <a:ext cx="1031305" cy="522330"/>
          </a:xfrm>
          <a:prstGeom prst="rect">
            <a:avLst/>
          </a:prstGeom>
          <a:noFill/>
          <a:ln w="9525">
            <a:noFill/>
            <a:miter lim="800000"/>
            <a:headEnd/>
            <a:tailEnd/>
          </a:ln>
        </p:spPr>
      </p:pic>
      <p:sp>
        <p:nvSpPr>
          <p:cNvPr id="13317" name="Rectangle 2"/>
          <p:cNvSpPr>
            <a:spLocks noGrp="1" noChangeArrowheads="1"/>
          </p:cNvSpPr>
          <p:nvPr>
            <p:ph type="title"/>
          </p:nvPr>
        </p:nvSpPr>
        <p:spPr>
          <a:xfrm>
            <a:off x="989013" y="942975"/>
            <a:ext cx="8001000" cy="571500"/>
          </a:xfrm>
          <a:solidFill>
            <a:schemeClr val="bg1"/>
          </a:solidFill>
        </p:spPr>
        <p:txBody>
          <a:bodyPr/>
          <a:lstStyle/>
          <a:p>
            <a:pPr eaLnBrk="1" hangingPunct="1"/>
            <a:r>
              <a:rPr lang="de-DE" sz="2800" dirty="0" err="1" smtClean="0"/>
              <a:t>Recent</a:t>
            </a:r>
            <a:r>
              <a:rPr lang="de-DE" sz="2800" dirty="0" smtClean="0"/>
              <a:t> </a:t>
            </a:r>
            <a:r>
              <a:rPr lang="de-DE" sz="2800" dirty="0" err="1" smtClean="0"/>
              <a:t>Changes</a:t>
            </a:r>
            <a:r>
              <a:rPr lang="de-DE" sz="2800" dirty="0" smtClean="0"/>
              <a:t> </a:t>
            </a:r>
            <a:r>
              <a:rPr lang="de-DE" sz="2800" dirty="0" err="1" smtClean="0"/>
              <a:t>to</a:t>
            </a:r>
            <a:r>
              <a:rPr lang="de-DE" sz="2800" dirty="0" smtClean="0"/>
              <a:t> </a:t>
            </a:r>
            <a:r>
              <a:rPr lang="de-DE" sz="2800" dirty="0" err="1" smtClean="0"/>
              <a:t>the</a:t>
            </a:r>
            <a:r>
              <a:rPr lang="de-DE" sz="2800" dirty="0" smtClean="0"/>
              <a:t> EPC (3)</a:t>
            </a:r>
          </a:p>
        </p:txBody>
      </p:sp>
      <p:sp>
        <p:nvSpPr>
          <p:cNvPr id="13318" name="Fußzeilenplatzhalter 4"/>
          <p:cNvSpPr txBox="1">
            <a:spLocks noGrp="1"/>
          </p:cNvSpPr>
          <p:nvPr/>
        </p:nvSpPr>
        <p:spPr bwMode="auto">
          <a:xfrm>
            <a:off x="899592" y="6453336"/>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3315" name="Rectangle 3"/>
          <p:cNvSpPr>
            <a:spLocks noGrp="1" noChangeArrowheads="1"/>
          </p:cNvSpPr>
          <p:nvPr>
            <p:ph type="body" idx="1"/>
          </p:nvPr>
        </p:nvSpPr>
        <p:spPr>
          <a:xfrm>
            <a:off x="998538" y="1600200"/>
            <a:ext cx="7102475" cy="4457700"/>
          </a:xfrm>
        </p:spPr>
        <p:txBody>
          <a:bodyPr/>
          <a:lstStyle/>
          <a:p>
            <a:pPr eaLnBrk="1" hangingPunct="1">
              <a:lnSpc>
                <a:spcPct val="80000"/>
              </a:lnSpc>
              <a:tabLst>
                <a:tab pos="714375" algn="l"/>
              </a:tabLst>
            </a:pPr>
            <a:r>
              <a:rPr lang="de-DE" sz="2000" dirty="0" err="1" smtClean="0"/>
              <a:t>Under</a:t>
            </a:r>
            <a:r>
              <a:rPr lang="de-DE" sz="2000" dirty="0" smtClean="0"/>
              <a:t> </a:t>
            </a:r>
            <a:r>
              <a:rPr lang="de-DE" sz="2000" dirty="0" err="1" smtClean="0"/>
              <a:t>the</a:t>
            </a:r>
            <a:r>
              <a:rPr lang="de-DE" sz="2000" dirty="0" smtClean="0"/>
              <a:t> </a:t>
            </a:r>
            <a:r>
              <a:rPr lang="de-DE" sz="2000" dirty="0" err="1" smtClean="0"/>
              <a:t>amended</a:t>
            </a:r>
            <a:r>
              <a:rPr lang="de-DE" sz="2000" dirty="0" smtClean="0"/>
              <a:t> </a:t>
            </a:r>
            <a:r>
              <a:rPr lang="de-DE" sz="2000" dirty="0" err="1" smtClean="0"/>
              <a:t>Rule</a:t>
            </a:r>
            <a:r>
              <a:rPr lang="de-DE" sz="2000" dirty="0" smtClean="0"/>
              <a:t> 164 EPC </a:t>
            </a:r>
            <a:r>
              <a:rPr lang="de-DE" sz="2000" dirty="0" err="1" smtClean="0"/>
              <a:t>applicants</a:t>
            </a:r>
            <a:r>
              <a:rPr lang="de-DE" sz="2000" dirty="0" smtClean="0"/>
              <a:t> </a:t>
            </a:r>
            <a:r>
              <a:rPr lang="de-DE" sz="2000" dirty="0" err="1" smtClean="0"/>
              <a:t>may</a:t>
            </a:r>
            <a:r>
              <a:rPr lang="de-DE" sz="2000" dirty="0" smtClean="0"/>
              <a:t> </a:t>
            </a:r>
            <a:r>
              <a:rPr lang="de-DE" sz="2000" dirty="0" err="1" smtClean="0"/>
              <a:t>obtain</a:t>
            </a:r>
            <a:r>
              <a:rPr lang="de-DE" sz="2000" dirty="0" smtClean="0"/>
              <a:t>, upon </a:t>
            </a:r>
            <a:r>
              <a:rPr lang="de-DE" sz="2000" dirty="0" err="1" smtClean="0"/>
              <a:t>payment</a:t>
            </a:r>
            <a:r>
              <a:rPr lang="de-DE" sz="2000" dirty="0" smtClean="0"/>
              <a:t> </a:t>
            </a:r>
            <a:r>
              <a:rPr lang="de-DE" sz="2000" dirty="0" err="1" smtClean="0"/>
              <a:t>of</a:t>
            </a:r>
            <a:r>
              <a:rPr lang="de-DE" sz="2000" dirty="0" smtClean="0"/>
              <a:t> a (</a:t>
            </a:r>
            <a:r>
              <a:rPr lang="de-DE" sz="2000" dirty="0" err="1" smtClean="0"/>
              <a:t>further</a:t>
            </a:r>
            <a:r>
              <a:rPr lang="de-DE" sz="2000" dirty="0" smtClean="0"/>
              <a:t>) </a:t>
            </a:r>
            <a:r>
              <a:rPr lang="de-DE" sz="2000" dirty="0" err="1" smtClean="0"/>
              <a:t>search</a:t>
            </a:r>
            <a:r>
              <a:rPr lang="de-DE" sz="2000" dirty="0" smtClean="0"/>
              <a:t> </a:t>
            </a:r>
            <a:r>
              <a:rPr lang="de-DE" sz="2000" dirty="0" err="1" smtClean="0"/>
              <a:t>fee</a:t>
            </a:r>
            <a:r>
              <a:rPr lang="de-DE" sz="2000" dirty="0" smtClean="0"/>
              <a:t>, a </a:t>
            </a:r>
            <a:r>
              <a:rPr lang="de-DE" sz="2000" dirty="0" err="1" smtClean="0"/>
              <a:t>search</a:t>
            </a:r>
            <a:r>
              <a:rPr lang="de-DE" sz="2000" dirty="0" smtClean="0"/>
              <a:t> </a:t>
            </a:r>
            <a:r>
              <a:rPr lang="de-DE" sz="2000" dirty="0" err="1" smtClean="0"/>
              <a:t>of</a:t>
            </a:r>
            <a:r>
              <a:rPr lang="de-DE" sz="2000" dirty="0" smtClean="0"/>
              <a:t> </a:t>
            </a:r>
            <a:r>
              <a:rPr lang="de-DE" sz="2000" dirty="0" err="1" smtClean="0">
                <a:solidFill>
                  <a:srgbClr val="FF0000"/>
                </a:solidFill>
              </a:rPr>
              <a:t>any</a:t>
            </a:r>
            <a:r>
              <a:rPr lang="de-DE" sz="2000" dirty="0" smtClean="0">
                <a:solidFill>
                  <a:srgbClr val="FF0000"/>
                </a:solidFill>
              </a:rPr>
              <a:t> </a:t>
            </a:r>
            <a:r>
              <a:rPr lang="de-DE" sz="2000" dirty="0" err="1" smtClean="0">
                <a:solidFill>
                  <a:srgbClr val="FF0000"/>
                </a:solidFill>
              </a:rPr>
              <a:t>invention</a:t>
            </a:r>
            <a:r>
              <a:rPr lang="de-DE" sz="2000" dirty="0" smtClean="0">
                <a:solidFill>
                  <a:srgbClr val="FF0000"/>
                </a:solidFill>
              </a:rPr>
              <a:t> </a:t>
            </a:r>
            <a:r>
              <a:rPr lang="de-DE" sz="2000" dirty="0" err="1" smtClean="0">
                <a:solidFill>
                  <a:srgbClr val="FF0000"/>
                </a:solidFill>
              </a:rPr>
              <a:t>claimed</a:t>
            </a:r>
            <a:r>
              <a:rPr lang="de-DE" sz="2000" dirty="0" smtClean="0"/>
              <a:t> </a:t>
            </a:r>
            <a:r>
              <a:rPr lang="de-DE" sz="2000" dirty="0" err="1" smtClean="0"/>
              <a:t>which</a:t>
            </a:r>
            <a:r>
              <a:rPr lang="de-DE" sz="2000" dirty="0" smtClean="0"/>
              <a:t> was not </a:t>
            </a:r>
            <a:r>
              <a:rPr lang="de-DE" sz="2000" dirty="0" err="1" smtClean="0"/>
              <a:t>searched</a:t>
            </a:r>
            <a:r>
              <a:rPr lang="de-DE" sz="2000" dirty="0" smtClean="0"/>
              <a:t> </a:t>
            </a:r>
            <a:r>
              <a:rPr lang="de-DE" sz="2000" dirty="0" err="1" smtClean="0"/>
              <a:t>by</a:t>
            </a:r>
            <a:r>
              <a:rPr lang="de-DE" sz="2000" dirty="0" smtClean="0"/>
              <a:t> </a:t>
            </a:r>
            <a:r>
              <a:rPr lang="de-DE" sz="2000" dirty="0" err="1" smtClean="0"/>
              <a:t>the</a:t>
            </a:r>
            <a:r>
              <a:rPr lang="de-DE" sz="2000" dirty="0" smtClean="0"/>
              <a:t> EPO in </a:t>
            </a:r>
            <a:r>
              <a:rPr lang="de-DE" sz="2000" dirty="0" err="1" smtClean="0"/>
              <a:t>the</a:t>
            </a:r>
            <a:r>
              <a:rPr lang="de-DE" sz="2000" dirty="0" smtClean="0"/>
              <a:t> international </a:t>
            </a:r>
            <a:r>
              <a:rPr lang="de-DE" sz="2000" dirty="0" err="1" smtClean="0"/>
              <a:t>phase</a:t>
            </a:r>
            <a:r>
              <a:rPr lang="de-DE" sz="2000" dirty="0" smtClean="0"/>
              <a:t>. </a:t>
            </a:r>
          </a:p>
          <a:p>
            <a:pPr eaLnBrk="1" hangingPunct="1">
              <a:lnSpc>
                <a:spcPct val="80000"/>
              </a:lnSpc>
              <a:tabLst>
                <a:tab pos="714375" algn="l"/>
              </a:tabLst>
            </a:pPr>
            <a:endParaRPr lang="de-DE" sz="2000" dirty="0" smtClean="0"/>
          </a:p>
          <a:p>
            <a:pPr eaLnBrk="1" hangingPunct="1">
              <a:lnSpc>
                <a:spcPct val="80000"/>
              </a:lnSpc>
              <a:buNone/>
              <a:tabLst>
                <a:tab pos="714375" algn="l"/>
              </a:tabLst>
            </a:pPr>
            <a:r>
              <a:rPr lang="de-DE" sz="2000" dirty="0" smtClean="0"/>
              <a:t>	</a:t>
            </a:r>
            <a:r>
              <a:rPr lang="de-DE" sz="2000" dirty="0" err="1" smtClean="0"/>
              <a:t>Amended</a:t>
            </a:r>
            <a:r>
              <a:rPr lang="de-DE" sz="2000" dirty="0" smtClean="0"/>
              <a:t> </a:t>
            </a:r>
            <a:r>
              <a:rPr lang="de-DE" sz="2000" dirty="0" err="1" smtClean="0"/>
              <a:t>Rule</a:t>
            </a:r>
            <a:r>
              <a:rPr lang="de-DE" sz="2000" dirty="0" smtClean="0"/>
              <a:t> 164 EPC </a:t>
            </a:r>
            <a:r>
              <a:rPr lang="de-DE" sz="2000" dirty="0" err="1" smtClean="0"/>
              <a:t>ensures</a:t>
            </a:r>
            <a:r>
              <a:rPr lang="de-DE" sz="2000" dirty="0" smtClean="0"/>
              <a:t> </a:t>
            </a:r>
            <a:r>
              <a:rPr lang="de-DE" sz="2000" dirty="0" err="1" smtClean="0"/>
              <a:t>that</a:t>
            </a:r>
            <a:r>
              <a:rPr lang="de-DE" sz="2000" dirty="0" smtClean="0"/>
              <a:t> all </a:t>
            </a:r>
            <a:r>
              <a:rPr lang="de-DE" sz="2000" dirty="0" err="1" smtClean="0"/>
              <a:t>applicants</a:t>
            </a:r>
            <a:r>
              <a:rPr lang="de-DE" sz="2000" dirty="0" smtClean="0"/>
              <a:t>, </a:t>
            </a:r>
            <a:r>
              <a:rPr lang="de-DE" sz="2000" dirty="0" err="1" smtClean="0"/>
              <a:t>irrespective</a:t>
            </a:r>
            <a:r>
              <a:rPr lang="de-DE" sz="2000" dirty="0" smtClean="0"/>
              <a:t> </a:t>
            </a:r>
            <a:r>
              <a:rPr lang="de-DE" sz="2000" dirty="0" err="1" smtClean="0"/>
              <a:t>of</a:t>
            </a:r>
            <a:r>
              <a:rPr lang="de-DE" sz="2000" dirty="0" smtClean="0"/>
              <a:t> </a:t>
            </a:r>
            <a:r>
              <a:rPr lang="de-DE" sz="2000" dirty="0" err="1" smtClean="0"/>
              <a:t>their</a:t>
            </a:r>
            <a:r>
              <a:rPr lang="de-DE" sz="2000" dirty="0" smtClean="0"/>
              <a:t> </a:t>
            </a:r>
            <a:r>
              <a:rPr lang="de-DE" sz="2000" dirty="0" err="1" smtClean="0"/>
              <a:t>choice</a:t>
            </a:r>
            <a:r>
              <a:rPr lang="de-DE" sz="2000" dirty="0" smtClean="0"/>
              <a:t> </a:t>
            </a:r>
            <a:r>
              <a:rPr lang="de-DE" sz="2000" dirty="0" err="1" smtClean="0"/>
              <a:t>of</a:t>
            </a:r>
            <a:r>
              <a:rPr lang="de-DE" sz="2000" dirty="0" smtClean="0"/>
              <a:t> route (Euro-</a:t>
            </a:r>
            <a:r>
              <a:rPr lang="de-DE" sz="2000" dirty="0" err="1" smtClean="0"/>
              <a:t>direct</a:t>
            </a:r>
            <a:r>
              <a:rPr lang="de-DE" sz="2000" dirty="0" smtClean="0"/>
              <a:t> </a:t>
            </a:r>
            <a:r>
              <a:rPr lang="de-DE" sz="2000" dirty="0" err="1" smtClean="0"/>
              <a:t>or</a:t>
            </a:r>
            <a:r>
              <a:rPr lang="de-DE" sz="2000" dirty="0" smtClean="0"/>
              <a:t> Euro-PCT) and international </a:t>
            </a:r>
            <a:r>
              <a:rPr lang="de-DE" sz="2000" dirty="0" err="1" smtClean="0"/>
              <a:t>Searching</a:t>
            </a:r>
            <a:r>
              <a:rPr lang="de-DE" sz="2000" dirty="0" smtClean="0"/>
              <a:t> Authority (EPO </a:t>
            </a:r>
            <a:r>
              <a:rPr lang="de-DE" sz="2000" dirty="0" err="1" smtClean="0"/>
              <a:t>or</a:t>
            </a:r>
            <a:r>
              <a:rPr lang="de-DE" sz="2000" dirty="0" smtClean="0"/>
              <a:t> </a:t>
            </a:r>
            <a:r>
              <a:rPr lang="de-DE" sz="2000" dirty="0" err="1" smtClean="0"/>
              <a:t>another</a:t>
            </a:r>
            <a:r>
              <a:rPr lang="de-DE" sz="2000" dirty="0" smtClean="0"/>
              <a:t> ISA) </a:t>
            </a:r>
            <a:r>
              <a:rPr lang="de-DE" sz="2000" dirty="0" err="1" smtClean="0"/>
              <a:t>have</a:t>
            </a:r>
            <a:r>
              <a:rPr lang="de-DE" sz="2000" dirty="0" smtClean="0"/>
              <a:t> </a:t>
            </a:r>
            <a:r>
              <a:rPr lang="de-DE" sz="2000" dirty="0" err="1" smtClean="0"/>
              <a:t>equal</a:t>
            </a:r>
            <a:r>
              <a:rPr lang="de-DE" sz="2000" dirty="0" smtClean="0"/>
              <a:t> </a:t>
            </a:r>
            <a:r>
              <a:rPr lang="de-DE" sz="2000" dirty="0" err="1" smtClean="0"/>
              <a:t>rights</a:t>
            </a:r>
            <a:r>
              <a:rPr lang="de-DE" sz="2000" dirty="0" smtClean="0"/>
              <a:t> </a:t>
            </a:r>
            <a:r>
              <a:rPr lang="de-DE" sz="2000" dirty="0" err="1" smtClean="0"/>
              <a:t>regarding</a:t>
            </a:r>
            <a:r>
              <a:rPr lang="de-DE" sz="2000" dirty="0" smtClean="0"/>
              <a:t> </a:t>
            </a:r>
            <a:r>
              <a:rPr lang="de-DE" sz="2000" dirty="0" err="1" smtClean="0"/>
              <a:t>the</a:t>
            </a:r>
            <a:r>
              <a:rPr lang="de-DE" sz="2000" dirty="0" smtClean="0"/>
              <a:t> </a:t>
            </a:r>
            <a:r>
              <a:rPr lang="de-DE" sz="2000" dirty="0" err="1" smtClean="0"/>
              <a:t>prosecution</a:t>
            </a:r>
            <a:r>
              <a:rPr lang="de-DE" sz="2000" dirty="0" smtClean="0"/>
              <a:t> </a:t>
            </a:r>
            <a:r>
              <a:rPr lang="de-DE" sz="2000" dirty="0" err="1" smtClean="0"/>
              <a:t>of</a:t>
            </a:r>
            <a:r>
              <a:rPr lang="de-DE" sz="2000" dirty="0" smtClean="0"/>
              <a:t> </a:t>
            </a:r>
            <a:r>
              <a:rPr lang="de-DE" sz="2000" dirty="0" err="1" smtClean="0"/>
              <a:t>their</a:t>
            </a:r>
            <a:r>
              <a:rPr lang="de-DE" sz="2000" dirty="0" smtClean="0"/>
              <a:t> </a:t>
            </a:r>
            <a:r>
              <a:rPr lang="de-DE" sz="2000" dirty="0" err="1" smtClean="0"/>
              <a:t>application</a:t>
            </a:r>
            <a:r>
              <a:rPr lang="de-DE" sz="2000" dirty="0" smtClean="0"/>
              <a:t> in </a:t>
            </a:r>
            <a:r>
              <a:rPr lang="de-DE" sz="2000" dirty="0" err="1" smtClean="0"/>
              <a:t>the</a:t>
            </a:r>
            <a:r>
              <a:rPr lang="de-DE" sz="2000" dirty="0" smtClean="0"/>
              <a:t> European </a:t>
            </a:r>
            <a:r>
              <a:rPr lang="de-DE" sz="2000" dirty="0" err="1" smtClean="0"/>
              <a:t>phase</a:t>
            </a:r>
            <a:r>
              <a:rPr lang="de-DE" sz="2000" dirty="0" smtClean="0"/>
              <a:t>, </a:t>
            </a:r>
            <a:r>
              <a:rPr lang="de-DE" sz="2000" dirty="0" err="1" smtClean="0"/>
              <a:t>especially</a:t>
            </a:r>
            <a:r>
              <a:rPr lang="de-DE" sz="2000" dirty="0" smtClean="0"/>
              <a:t> in </a:t>
            </a:r>
            <a:r>
              <a:rPr lang="de-DE" sz="2000" dirty="0" err="1" smtClean="0"/>
              <a:t>the</a:t>
            </a:r>
            <a:r>
              <a:rPr lang="de-DE" sz="2000" dirty="0" smtClean="0"/>
              <a:t> </a:t>
            </a:r>
            <a:r>
              <a:rPr lang="de-DE" sz="2000" dirty="0" err="1" smtClean="0"/>
              <a:t>case</a:t>
            </a:r>
            <a:r>
              <a:rPr lang="de-DE" sz="2000" dirty="0" smtClean="0"/>
              <a:t> on non-</a:t>
            </a:r>
            <a:r>
              <a:rPr lang="de-DE" sz="2000" dirty="0" err="1" smtClean="0"/>
              <a:t>unity</a:t>
            </a:r>
            <a:r>
              <a:rPr lang="de-DE" sz="2000" dirty="0" smtClean="0"/>
              <a:t>.</a:t>
            </a:r>
          </a:p>
          <a:p>
            <a:pPr eaLnBrk="1" hangingPunct="1">
              <a:lnSpc>
                <a:spcPct val="80000"/>
              </a:lnSpc>
              <a:tabLst>
                <a:tab pos="714375" algn="l"/>
              </a:tabLst>
            </a:pPr>
            <a:endParaRPr lang="de-DE" sz="2000" dirty="0" smtClean="0"/>
          </a:p>
        </p:txBody>
      </p:sp>
      <p:pic>
        <p:nvPicPr>
          <p:cNvPr id="13316" name="Picture 11" descr="logo"/>
          <p:cNvPicPr>
            <a:picLocks noChangeAspect="1" noChangeArrowheads="1"/>
          </p:cNvPicPr>
          <p:nvPr/>
        </p:nvPicPr>
        <p:blipFill>
          <a:blip r:embed="rId2" cstate="print"/>
          <a:srcRect/>
          <a:stretch>
            <a:fillRect/>
          </a:stretch>
        </p:blipFill>
        <p:spPr bwMode="auto">
          <a:xfrm>
            <a:off x="444351" y="980728"/>
            <a:ext cx="1031305" cy="522330"/>
          </a:xfrm>
          <a:prstGeom prst="rect">
            <a:avLst/>
          </a:prstGeom>
          <a:noFill/>
          <a:ln w="9525">
            <a:noFill/>
            <a:miter lim="800000"/>
            <a:headEnd/>
            <a:tailEnd/>
          </a:ln>
        </p:spPr>
      </p:pic>
      <p:sp>
        <p:nvSpPr>
          <p:cNvPr id="13317" name="Rectangle 2"/>
          <p:cNvSpPr>
            <a:spLocks noGrp="1" noChangeArrowheads="1"/>
          </p:cNvSpPr>
          <p:nvPr>
            <p:ph type="title"/>
          </p:nvPr>
        </p:nvSpPr>
        <p:spPr>
          <a:xfrm>
            <a:off x="989013" y="942975"/>
            <a:ext cx="8001000" cy="571500"/>
          </a:xfrm>
          <a:solidFill>
            <a:schemeClr val="bg1"/>
          </a:solidFill>
        </p:spPr>
        <p:txBody>
          <a:bodyPr/>
          <a:lstStyle/>
          <a:p>
            <a:pPr eaLnBrk="1" hangingPunct="1"/>
            <a:r>
              <a:rPr lang="de-DE" sz="2800" dirty="0" err="1" smtClean="0"/>
              <a:t>Recent</a:t>
            </a:r>
            <a:r>
              <a:rPr lang="de-DE" sz="2800" dirty="0" smtClean="0"/>
              <a:t> </a:t>
            </a:r>
            <a:r>
              <a:rPr lang="de-DE" sz="2800" dirty="0" err="1" smtClean="0"/>
              <a:t>Changes</a:t>
            </a:r>
            <a:r>
              <a:rPr lang="de-DE" sz="2800" dirty="0" smtClean="0"/>
              <a:t> </a:t>
            </a:r>
            <a:r>
              <a:rPr lang="de-DE" sz="2800" dirty="0" err="1" smtClean="0"/>
              <a:t>to</a:t>
            </a:r>
            <a:r>
              <a:rPr lang="de-DE" sz="2800" dirty="0" smtClean="0"/>
              <a:t> </a:t>
            </a:r>
            <a:r>
              <a:rPr lang="de-DE" sz="2800" dirty="0" err="1" smtClean="0"/>
              <a:t>the</a:t>
            </a:r>
            <a:r>
              <a:rPr lang="de-DE" sz="2800" dirty="0" smtClean="0"/>
              <a:t> EPC (4)</a:t>
            </a:r>
          </a:p>
        </p:txBody>
      </p:sp>
      <p:sp>
        <p:nvSpPr>
          <p:cNvPr id="13318" name="Fußzeilenplatzhalter 4"/>
          <p:cNvSpPr txBox="1">
            <a:spLocks noGrp="1"/>
          </p:cNvSpPr>
          <p:nvPr/>
        </p:nvSpPr>
        <p:spPr bwMode="auto">
          <a:xfrm>
            <a:off x="899592" y="6453336"/>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524489" y="6248400"/>
            <a:ext cx="18323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endParaRPr lang="de-DE" altLang="de-DE" sz="2400">
              <a:solidFill>
                <a:schemeClr val="tx1"/>
              </a:solidFill>
              <a:latin typeface="Times" pitchFamily="-84" charset="0"/>
            </a:endParaRPr>
          </a:p>
        </p:txBody>
      </p:sp>
      <p:sp>
        <p:nvSpPr>
          <p:cNvPr id="17411" name="Rectangle 5"/>
          <p:cNvSpPr>
            <a:spLocks noChangeArrowheads="1"/>
          </p:cNvSpPr>
          <p:nvPr/>
        </p:nvSpPr>
        <p:spPr bwMode="auto">
          <a:xfrm>
            <a:off x="652306" y="231776"/>
            <a:ext cx="8268884" cy="1415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endParaRPr lang="de-CH" altLang="de-DE" sz="3200" dirty="0" smtClean="0"/>
          </a:p>
          <a:p>
            <a:pPr algn="l"/>
            <a:r>
              <a:rPr lang="de-CH" altLang="de-DE" b="1" dirty="0" smtClean="0">
                <a:solidFill>
                  <a:schemeClr val="tx1"/>
                </a:solidFill>
                <a:latin typeface="+mj-lt"/>
              </a:rPr>
              <a:t>Biotech/</a:t>
            </a:r>
            <a:r>
              <a:rPr lang="de-CH" altLang="de-DE" b="1" dirty="0" err="1" smtClean="0">
                <a:solidFill>
                  <a:schemeClr val="tx1"/>
                </a:solidFill>
                <a:latin typeface="+mj-lt"/>
              </a:rPr>
              <a:t>Pharma</a:t>
            </a:r>
            <a:r>
              <a:rPr lang="de-CH" altLang="de-DE" b="1" dirty="0" smtClean="0">
                <a:solidFill>
                  <a:schemeClr val="tx1"/>
                </a:solidFill>
                <a:latin typeface="+mj-lt"/>
              </a:rPr>
              <a:t> </a:t>
            </a:r>
            <a:r>
              <a:rPr lang="de-CH" altLang="de-DE" b="1" dirty="0" err="1">
                <a:solidFill>
                  <a:schemeClr val="tx1"/>
                </a:solidFill>
                <a:latin typeface="+mj-lt"/>
              </a:rPr>
              <a:t>related</a:t>
            </a:r>
            <a:r>
              <a:rPr lang="de-CH" altLang="de-DE" b="1" dirty="0">
                <a:solidFill>
                  <a:schemeClr val="tx1"/>
                </a:solidFill>
                <a:latin typeface="+mj-lt"/>
              </a:rPr>
              <a:t> </a:t>
            </a:r>
            <a:r>
              <a:rPr lang="de-CH" altLang="de-DE" b="1" dirty="0" err="1">
                <a:solidFill>
                  <a:schemeClr val="tx1"/>
                </a:solidFill>
                <a:latin typeface="+mj-lt"/>
              </a:rPr>
              <a:t>patentability</a:t>
            </a:r>
            <a:r>
              <a:rPr lang="de-CH" altLang="de-DE" sz="3400" b="1" dirty="0">
                <a:latin typeface="+mj-lt"/>
              </a:rPr>
              <a:t> </a:t>
            </a:r>
            <a:br>
              <a:rPr lang="de-CH" altLang="de-DE" sz="3400" b="1" dirty="0">
                <a:latin typeface="+mj-lt"/>
              </a:rPr>
            </a:br>
            <a:r>
              <a:rPr lang="de-CH" altLang="de-DE" sz="2000" b="1" dirty="0" err="1">
                <a:solidFill>
                  <a:srgbClr val="666699"/>
                </a:solidFill>
                <a:latin typeface="+mj-lt"/>
              </a:rPr>
              <a:t>Requirements</a:t>
            </a:r>
            <a:r>
              <a:rPr lang="de-CH" altLang="de-DE" sz="2000" b="1" dirty="0">
                <a:solidFill>
                  <a:srgbClr val="666699"/>
                </a:solidFill>
                <a:latin typeface="+mj-lt"/>
              </a:rPr>
              <a:t> in </a:t>
            </a:r>
            <a:r>
              <a:rPr lang="de-CH" altLang="de-DE" sz="2000" b="1" dirty="0" err="1">
                <a:solidFill>
                  <a:srgbClr val="666699"/>
                </a:solidFill>
                <a:latin typeface="+mj-lt"/>
              </a:rPr>
              <a:t>the</a:t>
            </a:r>
            <a:r>
              <a:rPr lang="de-CH" altLang="de-DE" sz="2000" b="1" dirty="0">
                <a:solidFill>
                  <a:srgbClr val="666699"/>
                </a:solidFill>
                <a:latin typeface="+mj-lt"/>
              </a:rPr>
              <a:t> EPC</a:t>
            </a:r>
            <a:endParaRPr lang="en-GB" altLang="de-DE" sz="2000" b="1" dirty="0">
              <a:solidFill>
                <a:srgbClr val="666699"/>
              </a:solidFill>
              <a:latin typeface="+mj-lt"/>
            </a:endParaRPr>
          </a:p>
        </p:txBody>
      </p:sp>
      <p:sp>
        <p:nvSpPr>
          <p:cNvPr id="17412" name="Rectangle 6"/>
          <p:cNvSpPr>
            <a:spLocks noChangeArrowheads="1"/>
          </p:cNvSpPr>
          <p:nvPr/>
        </p:nvSpPr>
        <p:spPr bwMode="auto">
          <a:xfrm>
            <a:off x="971600" y="2133600"/>
            <a:ext cx="7624171" cy="3599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lnSpc>
                <a:spcPct val="150000"/>
              </a:lnSpc>
              <a:spcBef>
                <a:spcPct val="20000"/>
              </a:spcBef>
            </a:pPr>
            <a:r>
              <a:rPr lang="de-CH" altLang="de-DE" sz="2000" dirty="0">
                <a:solidFill>
                  <a:srgbClr val="000000"/>
                </a:solidFill>
              </a:rPr>
              <a:t>1. 	</a:t>
            </a:r>
            <a:r>
              <a:rPr lang="de-CH" altLang="de-DE" sz="2000" dirty="0" err="1">
                <a:solidFill>
                  <a:srgbClr val="000000"/>
                </a:solidFill>
              </a:rPr>
              <a:t>Exclusions</a:t>
            </a:r>
            <a:r>
              <a:rPr lang="de-CH" altLang="de-DE" sz="2000" dirty="0">
                <a:solidFill>
                  <a:srgbClr val="000000"/>
                </a:solidFill>
              </a:rPr>
              <a:t> </a:t>
            </a:r>
            <a:r>
              <a:rPr lang="de-CH" altLang="de-DE" sz="2000" dirty="0" err="1">
                <a:solidFill>
                  <a:srgbClr val="000000"/>
                </a:solidFill>
              </a:rPr>
              <a:t>from</a:t>
            </a:r>
            <a:r>
              <a:rPr lang="de-CH" altLang="de-DE" sz="2000" dirty="0">
                <a:solidFill>
                  <a:srgbClr val="000000"/>
                </a:solidFill>
              </a:rPr>
              <a:t> </a:t>
            </a:r>
            <a:r>
              <a:rPr lang="de-CH" altLang="de-DE" sz="2000" dirty="0" err="1">
                <a:solidFill>
                  <a:srgbClr val="000000"/>
                </a:solidFill>
              </a:rPr>
              <a:t>Patentability</a:t>
            </a:r>
            <a:endParaRPr lang="de-CH" altLang="de-DE" sz="2000" dirty="0">
              <a:solidFill>
                <a:srgbClr val="000000"/>
              </a:solidFill>
            </a:endParaRPr>
          </a:p>
          <a:p>
            <a:pPr algn="l">
              <a:lnSpc>
                <a:spcPct val="150000"/>
              </a:lnSpc>
              <a:spcBef>
                <a:spcPct val="20000"/>
              </a:spcBef>
            </a:pPr>
            <a:r>
              <a:rPr lang="de-CH" altLang="de-DE" sz="2000" dirty="0">
                <a:solidFill>
                  <a:srgbClr val="000000"/>
                </a:solidFill>
              </a:rPr>
              <a:t>2.	</a:t>
            </a:r>
            <a:r>
              <a:rPr lang="de-CH" altLang="de-DE" sz="2000" dirty="0">
                <a:solidFill>
                  <a:schemeClr val="tx1"/>
                </a:solidFill>
              </a:rPr>
              <a:t>Invention – Discovery: Art 52(2)(3), </a:t>
            </a:r>
            <a:r>
              <a:rPr lang="de-CH" altLang="de-DE" sz="2000" dirty="0" err="1">
                <a:solidFill>
                  <a:schemeClr val="tx1"/>
                </a:solidFill>
              </a:rPr>
              <a:t>Rule</a:t>
            </a:r>
            <a:r>
              <a:rPr lang="de-CH" altLang="de-DE" sz="2000" dirty="0">
                <a:solidFill>
                  <a:schemeClr val="tx1"/>
                </a:solidFill>
              </a:rPr>
              <a:t> 27(a), </a:t>
            </a:r>
            <a:r>
              <a:rPr lang="de-CH" altLang="de-DE" sz="2000" dirty="0" err="1">
                <a:solidFill>
                  <a:schemeClr val="tx1"/>
                </a:solidFill>
              </a:rPr>
              <a:t>Rule</a:t>
            </a:r>
            <a:r>
              <a:rPr lang="de-CH" altLang="de-DE" sz="2000" dirty="0">
                <a:solidFill>
                  <a:schemeClr val="tx1"/>
                </a:solidFill>
              </a:rPr>
              <a:t> 29(1)(2)</a:t>
            </a:r>
          </a:p>
          <a:p>
            <a:pPr algn="l">
              <a:spcBef>
                <a:spcPct val="60000"/>
              </a:spcBef>
            </a:pPr>
            <a:r>
              <a:rPr lang="de-CH" altLang="de-DE" sz="2000" dirty="0">
                <a:solidFill>
                  <a:srgbClr val="000000"/>
                </a:solidFill>
              </a:rPr>
              <a:t>3.	</a:t>
            </a:r>
            <a:r>
              <a:rPr lang="de-CH" altLang="de-DE" sz="2000" dirty="0" err="1">
                <a:solidFill>
                  <a:srgbClr val="000000"/>
                </a:solidFill>
              </a:rPr>
              <a:t>Novelty</a:t>
            </a:r>
            <a:r>
              <a:rPr lang="de-CH" altLang="de-DE" sz="2000" dirty="0">
                <a:solidFill>
                  <a:srgbClr val="000000"/>
                </a:solidFill>
              </a:rPr>
              <a:t>: Art 54</a:t>
            </a:r>
          </a:p>
          <a:p>
            <a:pPr algn="l">
              <a:spcBef>
                <a:spcPct val="60000"/>
              </a:spcBef>
            </a:pPr>
            <a:r>
              <a:rPr lang="de-CH" altLang="de-DE" sz="2000" dirty="0">
                <a:solidFill>
                  <a:srgbClr val="000000"/>
                </a:solidFill>
              </a:rPr>
              <a:t>4.	</a:t>
            </a:r>
            <a:r>
              <a:rPr lang="de-CH" altLang="de-DE" sz="2000" dirty="0" err="1">
                <a:solidFill>
                  <a:srgbClr val="000000"/>
                </a:solidFill>
              </a:rPr>
              <a:t>Inventive</a:t>
            </a:r>
            <a:r>
              <a:rPr lang="de-CH" altLang="de-DE" sz="2000" dirty="0">
                <a:solidFill>
                  <a:srgbClr val="000000"/>
                </a:solidFill>
              </a:rPr>
              <a:t> </a:t>
            </a:r>
            <a:r>
              <a:rPr lang="de-CH" altLang="de-DE" sz="2000" dirty="0" err="1">
                <a:solidFill>
                  <a:srgbClr val="000000"/>
                </a:solidFill>
              </a:rPr>
              <a:t>step</a:t>
            </a:r>
            <a:r>
              <a:rPr lang="de-CH" altLang="de-DE" sz="2000" dirty="0">
                <a:solidFill>
                  <a:srgbClr val="000000"/>
                </a:solidFill>
              </a:rPr>
              <a:t>: Art 56</a:t>
            </a:r>
          </a:p>
          <a:p>
            <a:pPr algn="l">
              <a:spcBef>
                <a:spcPct val="60000"/>
              </a:spcBef>
            </a:pPr>
            <a:r>
              <a:rPr lang="de-CH" altLang="de-DE" sz="2000" dirty="0">
                <a:solidFill>
                  <a:srgbClr val="000000"/>
                </a:solidFill>
              </a:rPr>
              <a:t>5.	Industrial </a:t>
            </a:r>
            <a:r>
              <a:rPr lang="de-CH" altLang="de-DE" sz="2000" dirty="0" err="1">
                <a:solidFill>
                  <a:srgbClr val="000000"/>
                </a:solidFill>
              </a:rPr>
              <a:t>application</a:t>
            </a:r>
            <a:r>
              <a:rPr lang="de-CH" altLang="de-DE" sz="2000" dirty="0">
                <a:solidFill>
                  <a:srgbClr val="000000"/>
                </a:solidFill>
              </a:rPr>
              <a:t>: Art 57, </a:t>
            </a:r>
            <a:r>
              <a:rPr lang="de-CH" altLang="de-DE" sz="2000" dirty="0" err="1">
                <a:solidFill>
                  <a:srgbClr val="000000"/>
                </a:solidFill>
              </a:rPr>
              <a:t>Rule</a:t>
            </a:r>
            <a:r>
              <a:rPr lang="de-CH" altLang="de-DE" sz="2000" dirty="0">
                <a:solidFill>
                  <a:srgbClr val="000000"/>
                </a:solidFill>
              </a:rPr>
              <a:t> 29(3)</a:t>
            </a:r>
          </a:p>
          <a:p>
            <a:pPr algn="l">
              <a:spcBef>
                <a:spcPct val="60000"/>
              </a:spcBef>
            </a:pPr>
            <a:r>
              <a:rPr lang="de-CH" altLang="de-DE" sz="2000" dirty="0">
                <a:solidFill>
                  <a:srgbClr val="000000"/>
                </a:solidFill>
              </a:rPr>
              <a:t>6.	</a:t>
            </a:r>
            <a:r>
              <a:rPr lang="de-CH" altLang="de-DE" sz="2000" dirty="0" err="1">
                <a:solidFill>
                  <a:srgbClr val="000000"/>
                </a:solidFill>
              </a:rPr>
              <a:t>Sufficiency</a:t>
            </a:r>
            <a:r>
              <a:rPr lang="de-CH" altLang="de-DE" sz="2000" dirty="0">
                <a:solidFill>
                  <a:srgbClr val="000000"/>
                </a:solidFill>
              </a:rPr>
              <a:t> </a:t>
            </a:r>
            <a:r>
              <a:rPr lang="de-CH" altLang="de-DE" sz="2000" dirty="0" err="1">
                <a:solidFill>
                  <a:srgbClr val="000000"/>
                </a:solidFill>
              </a:rPr>
              <a:t>of</a:t>
            </a:r>
            <a:r>
              <a:rPr lang="de-CH" altLang="de-DE" sz="2000" dirty="0">
                <a:solidFill>
                  <a:srgbClr val="000000"/>
                </a:solidFill>
              </a:rPr>
              <a:t> disclosure: Art 83, </a:t>
            </a:r>
            <a:r>
              <a:rPr lang="de-CH" altLang="de-DE" sz="2000" dirty="0" err="1">
                <a:solidFill>
                  <a:srgbClr val="000000"/>
                </a:solidFill>
              </a:rPr>
              <a:t>Rule</a:t>
            </a:r>
            <a:r>
              <a:rPr lang="de-CH" altLang="de-DE" sz="2000" dirty="0">
                <a:solidFill>
                  <a:srgbClr val="000000"/>
                </a:solidFill>
              </a:rPr>
              <a:t> 31</a:t>
            </a:r>
          </a:p>
          <a:p>
            <a:pPr algn="l">
              <a:spcBef>
                <a:spcPct val="60000"/>
              </a:spcBef>
            </a:pPr>
            <a:r>
              <a:rPr lang="de-CH" altLang="de-DE" sz="2000" dirty="0">
                <a:solidFill>
                  <a:srgbClr val="000000"/>
                </a:solidFill>
              </a:rPr>
              <a:t>7.	</a:t>
            </a:r>
            <a:r>
              <a:rPr lang="de-CH" altLang="de-DE" sz="2000" dirty="0" err="1">
                <a:solidFill>
                  <a:srgbClr val="000000"/>
                </a:solidFill>
              </a:rPr>
              <a:t>Morality</a:t>
            </a:r>
            <a:r>
              <a:rPr lang="de-CH" altLang="de-DE" sz="2000" dirty="0">
                <a:solidFill>
                  <a:srgbClr val="000000"/>
                </a:solidFill>
              </a:rPr>
              <a:t>: Art. 53(a), </a:t>
            </a:r>
            <a:r>
              <a:rPr lang="de-CH" altLang="de-DE" sz="2000" dirty="0" err="1">
                <a:solidFill>
                  <a:srgbClr val="000000"/>
                </a:solidFill>
              </a:rPr>
              <a:t>Rule</a:t>
            </a:r>
            <a:r>
              <a:rPr lang="de-CH" altLang="de-DE" sz="2000" dirty="0">
                <a:solidFill>
                  <a:srgbClr val="000000"/>
                </a:solidFill>
              </a:rPr>
              <a:t> 28</a:t>
            </a:r>
          </a:p>
        </p:txBody>
      </p:sp>
      <p:sp>
        <p:nvSpPr>
          <p:cNvPr id="6" name="Fußzeilenplatzhalter 5"/>
          <p:cNvSpPr>
            <a:spLocks noGrp="1"/>
          </p:cNvSpPr>
          <p:nvPr>
            <p:ph type="ftr" sz="quarter" idx="11"/>
          </p:nvPr>
        </p:nvSpPr>
        <p:spPr/>
        <p:txBody>
          <a:bodyPr/>
          <a:lstStyle/>
          <a:p>
            <a:pPr>
              <a:defRPr/>
            </a:pPr>
            <a:r>
              <a:rPr lang="en-US" smtClean="0"/>
              <a:t>Ahmedabad, February 2015</a:t>
            </a:r>
            <a:endParaRPr lang="de-DE"/>
          </a:p>
        </p:txBody>
      </p:sp>
      <p:sp>
        <p:nvSpPr>
          <p:cNvPr id="7" name="Foliennummernplatzhalter 6"/>
          <p:cNvSpPr>
            <a:spLocks noGrp="1"/>
          </p:cNvSpPr>
          <p:nvPr>
            <p:ph type="sldNum" sz="quarter" idx="10"/>
          </p:nvPr>
        </p:nvSpPr>
        <p:spPr/>
        <p:txBody>
          <a:bodyPr/>
          <a:lstStyle/>
          <a:p>
            <a:pPr>
              <a:defRPr/>
            </a:pPr>
            <a:fld id="{A1E3A32E-E2C1-4BF7-AAB0-8523663BE1E9}" type="slidenum">
              <a:rPr lang="de-DE" smtClean="0"/>
              <a:pPr>
                <a:defRPr/>
              </a:pPr>
              <a:t>16</a:t>
            </a:fld>
            <a:endParaRPr lang="de-DE"/>
          </a:p>
        </p:txBody>
      </p:sp>
    </p:spTree>
    <p:extLst>
      <p:ext uri="{BB962C8B-B14F-4D97-AF65-F5344CB8AC3E}">
        <p14:creationId xmlns="" xmlns:p14="http://schemas.microsoft.com/office/powerpoint/2010/main" val="32244921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539552" y="692696"/>
            <a:ext cx="7996417" cy="10801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400" dirty="0" smtClean="0">
                <a:solidFill>
                  <a:schemeClr val="tx1"/>
                </a:solidFill>
              </a:rPr>
              <a:t/>
            </a:r>
            <a:br>
              <a:rPr lang="de-CH" altLang="de-DE" sz="2400" dirty="0" smtClean="0">
                <a:solidFill>
                  <a:schemeClr val="tx1"/>
                </a:solidFill>
              </a:rPr>
            </a:br>
            <a:r>
              <a:rPr lang="de-CH" altLang="de-DE" sz="2800" dirty="0" smtClean="0">
                <a:solidFill>
                  <a:schemeClr val="tx1"/>
                </a:solidFill>
              </a:rPr>
              <a:t>Biotech/</a:t>
            </a:r>
            <a:r>
              <a:rPr lang="de-CH" altLang="de-DE" sz="2800" dirty="0" err="1" smtClean="0">
                <a:solidFill>
                  <a:schemeClr val="tx1"/>
                </a:solidFill>
              </a:rPr>
              <a:t>Pharma</a:t>
            </a:r>
            <a:r>
              <a:rPr lang="de-CH" altLang="de-DE" sz="2800" dirty="0" smtClean="0">
                <a:solidFill>
                  <a:schemeClr val="tx1"/>
                </a:solidFill>
              </a:rPr>
              <a:t> </a:t>
            </a:r>
            <a:r>
              <a:rPr lang="de-CH" altLang="de-DE" sz="2800" dirty="0" err="1" smtClean="0">
                <a:solidFill>
                  <a:schemeClr val="tx1"/>
                </a:solidFill>
              </a:rPr>
              <a:t>related</a:t>
            </a:r>
            <a:r>
              <a:rPr lang="de-CH" altLang="de-DE" sz="2800" dirty="0" smtClean="0">
                <a:solidFill>
                  <a:schemeClr val="tx1"/>
                </a:solidFill>
              </a:rPr>
              <a:t> </a:t>
            </a:r>
            <a:r>
              <a:rPr lang="de-CH" altLang="de-DE" sz="2800" dirty="0" err="1" smtClean="0">
                <a:solidFill>
                  <a:schemeClr val="tx1"/>
                </a:solidFill>
              </a:rPr>
              <a:t>patentability</a:t>
            </a:r>
            <a:r>
              <a:rPr lang="de-CH" altLang="de-DE" sz="2800" dirty="0" smtClean="0"/>
              <a:t> </a:t>
            </a:r>
            <a:br>
              <a:rPr lang="de-CH" altLang="de-DE" sz="2800" dirty="0" smtClean="0"/>
            </a:br>
            <a:r>
              <a:rPr lang="de-CH" altLang="de-DE" sz="2800" dirty="0" err="1" smtClean="0">
                <a:solidFill>
                  <a:srgbClr val="666699"/>
                </a:solidFill>
              </a:rPr>
              <a:t>Requirements</a:t>
            </a:r>
            <a:r>
              <a:rPr lang="de-CH" altLang="de-DE" sz="2800" dirty="0" smtClean="0">
                <a:solidFill>
                  <a:srgbClr val="666699"/>
                </a:solidFill>
              </a:rPr>
              <a:t> in </a:t>
            </a:r>
            <a:r>
              <a:rPr lang="de-CH" altLang="de-DE" sz="2800" dirty="0" err="1" smtClean="0">
                <a:solidFill>
                  <a:srgbClr val="666699"/>
                </a:solidFill>
              </a:rPr>
              <a:t>the</a:t>
            </a:r>
            <a:r>
              <a:rPr lang="de-CH" altLang="de-DE" sz="2800" dirty="0" smtClean="0">
                <a:solidFill>
                  <a:srgbClr val="666699"/>
                </a:solidFill>
              </a:rPr>
              <a:t> EPC</a:t>
            </a:r>
            <a:endParaRPr lang="en-GB" altLang="de-DE" sz="2800" dirty="0">
              <a:solidFill>
                <a:srgbClr val="666699"/>
              </a:solidFill>
            </a:endParaRPr>
          </a:p>
        </p:txBody>
      </p:sp>
      <p:sp>
        <p:nvSpPr>
          <p:cNvPr id="21507" name="Rectangle 3"/>
          <p:cNvSpPr>
            <a:spLocks noGrp="1" noChangeArrowheads="1"/>
          </p:cNvSpPr>
          <p:nvPr>
            <p:ph type="body" idx="1"/>
          </p:nvPr>
        </p:nvSpPr>
        <p:spPr bwMode="auto">
          <a:xfrm>
            <a:off x="639113" y="2044700"/>
            <a:ext cx="777196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de-DE" altLang="de-DE" sz="2000" dirty="0" err="1" smtClean="0"/>
              <a:t>Patentable</a:t>
            </a:r>
            <a:r>
              <a:rPr lang="de-DE" altLang="de-DE" sz="2000" dirty="0" smtClean="0"/>
              <a:t> </a:t>
            </a:r>
            <a:r>
              <a:rPr lang="de-DE" altLang="de-DE" sz="2000" dirty="0" err="1" smtClean="0"/>
              <a:t>Inventions</a:t>
            </a:r>
            <a:r>
              <a:rPr lang="de-DE" altLang="de-DE" sz="2000" dirty="0" smtClean="0"/>
              <a:t> - Art. 52, 53(c) EPC</a:t>
            </a:r>
          </a:p>
          <a:p>
            <a:pPr>
              <a:lnSpc>
                <a:spcPct val="90000"/>
              </a:lnSpc>
              <a:buFontTx/>
              <a:buNone/>
            </a:pPr>
            <a:endParaRPr lang="de-DE" altLang="de-DE" sz="2000" dirty="0" smtClean="0">
              <a:solidFill>
                <a:srgbClr val="666699"/>
              </a:solidFill>
            </a:endParaRPr>
          </a:p>
          <a:p>
            <a:pPr>
              <a:lnSpc>
                <a:spcPct val="90000"/>
              </a:lnSpc>
              <a:buFontTx/>
              <a:buNone/>
            </a:pPr>
            <a:r>
              <a:rPr lang="en-US" altLang="de-DE" sz="1800" dirty="0" smtClean="0"/>
              <a:t>European patents shall be granted for any inventions which are</a:t>
            </a:r>
          </a:p>
          <a:p>
            <a:pPr>
              <a:lnSpc>
                <a:spcPct val="90000"/>
              </a:lnSpc>
              <a:buFontTx/>
              <a:buNone/>
            </a:pPr>
            <a:r>
              <a:rPr lang="en-US" altLang="de-DE" sz="1800" b="1" dirty="0" smtClean="0"/>
              <a:t>susceptible of industrial application</a:t>
            </a:r>
            <a:r>
              <a:rPr lang="en-US" altLang="de-DE" sz="1800" dirty="0" smtClean="0"/>
              <a:t>, which are </a:t>
            </a:r>
            <a:r>
              <a:rPr lang="en-US" altLang="de-DE" sz="1800" b="1" dirty="0" smtClean="0"/>
              <a:t>novel</a:t>
            </a:r>
            <a:r>
              <a:rPr lang="en-US" altLang="de-DE" sz="1800" dirty="0" smtClean="0"/>
              <a:t> and which</a:t>
            </a:r>
          </a:p>
          <a:p>
            <a:pPr>
              <a:lnSpc>
                <a:spcPct val="90000"/>
              </a:lnSpc>
              <a:buFontTx/>
              <a:buNone/>
            </a:pPr>
            <a:r>
              <a:rPr lang="en-US" altLang="de-DE" sz="1800" b="1" dirty="0" smtClean="0"/>
              <a:t>involve an inventive step</a:t>
            </a:r>
            <a:r>
              <a:rPr lang="en-US" altLang="de-DE" sz="1800" dirty="0" smtClean="0"/>
              <a:t> (Art. 52(1) EPC)</a:t>
            </a:r>
          </a:p>
          <a:p>
            <a:pPr>
              <a:lnSpc>
                <a:spcPct val="90000"/>
              </a:lnSpc>
              <a:buFontTx/>
              <a:buNone/>
            </a:pPr>
            <a:endParaRPr lang="en-US" altLang="de-DE" sz="1800" b="1" dirty="0" smtClean="0"/>
          </a:p>
          <a:p>
            <a:pPr>
              <a:lnSpc>
                <a:spcPct val="90000"/>
              </a:lnSpc>
              <a:buFontTx/>
              <a:buNone/>
            </a:pPr>
            <a:r>
              <a:rPr lang="en-US" altLang="de-DE" sz="1800" b="1" dirty="0" smtClean="0">
                <a:solidFill>
                  <a:srgbClr val="CC0000"/>
                </a:solidFill>
              </a:rPr>
              <a:t>Methods for treatment of the human or animal body by surgery</a:t>
            </a:r>
          </a:p>
          <a:p>
            <a:pPr>
              <a:lnSpc>
                <a:spcPct val="90000"/>
              </a:lnSpc>
              <a:buFontTx/>
              <a:buNone/>
            </a:pPr>
            <a:r>
              <a:rPr lang="en-US" altLang="de-DE" sz="1800" b="1" dirty="0" smtClean="0">
                <a:solidFill>
                  <a:srgbClr val="CC0000"/>
                </a:solidFill>
              </a:rPr>
              <a:t>or therapy and diagnostic methods </a:t>
            </a:r>
            <a:r>
              <a:rPr lang="en-US" altLang="de-DE" sz="1800" b="1" dirty="0" err="1" smtClean="0">
                <a:solidFill>
                  <a:srgbClr val="CC0000"/>
                </a:solidFill>
              </a:rPr>
              <a:t>practised</a:t>
            </a:r>
            <a:r>
              <a:rPr lang="en-US" altLang="de-DE" sz="1800" b="1" dirty="0" smtClean="0">
                <a:solidFill>
                  <a:srgbClr val="CC0000"/>
                </a:solidFill>
              </a:rPr>
              <a:t> on the human or</a:t>
            </a:r>
          </a:p>
          <a:p>
            <a:pPr>
              <a:lnSpc>
                <a:spcPct val="90000"/>
              </a:lnSpc>
              <a:buFontTx/>
              <a:buNone/>
            </a:pPr>
            <a:r>
              <a:rPr lang="en-US" altLang="de-DE" sz="1800" b="1" dirty="0" smtClean="0">
                <a:solidFill>
                  <a:srgbClr val="CC0000"/>
                </a:solidFill>
              </a:rPr>
              <a:t>animal body shall not be regarded as inventions</a:t>
            </a:r>
            <a:r>
              <a:rPr lang="en-US" altLang="de-DE" sz="1800" dirty="0" smtClean="0"/>
              <a:t> which are</a:t>
            </a:r>
          </a:p>
          <a:p>
            <a:pPr>
              <a:lnSpc>
                <a:spcPct val="90000"/>
              </a:lnSpc>
              <a:buFontTx/>
              <a:buNone/>
            </a:pPr>
            <a:r>
              <a:rPr lang="en-US" altLang="de-DE" sz="1800" dirty="0" smtClean="0"/>
              <a:t>susceptible of industrial application (Art. 53(c) 1st sentence EPC).</a:t>
            </a:r>
          </a:p>
          <a:p>
            <a:pPr>
              <a:lnSpc>
                <a:spcPct val="90000"/>
              </a:lnSpc>
              <a:buFontTx/>
              <a:buNone/>
            </a:pPr>
            <a:endParaRPr lang="en-US" altLang="de-DE" sz="1800" dirty="0" smtClean="0"/>
          </a:p>
          <a:p>
            <a:pPr marL="0" indent="0">
              <a:lnSpc>
                <a:spcPct val="90000"/>
              </a:lnSpc>
              <a:buFontTx/>
              <a:buNone/>
            </a:pPr>
            <a:r>
              <a:rPr lang="en-US" altLang="de-DE" sz="1800" dirty="0" smtClean="0"/>
              <a:t>This provision shall not apply to products, in particular substances or compositions, for use in any of these methods (Art. 53(c) 2nd sentence EPC).</a:t>
            </a:r>
            <a:endParaRPr lang="en-US" altLang="de-DE" sz="1800" b="1" dirty="0" smtClean="0"/>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17</a:t>
            </a:fld>
            <a:endParaRPr lang="de-DE"/>
          </a:p>
        </p:txBody>
      </p:sp>
    </p:spTree>
    <p:extLst>
      <p:ext uri="{BB962C8B-B14F-4D97-AF65-F5344CB8AC3E}">
        <p14:creationId xmlns="" xmlns:p14="http://schemas.microsoft.com/office/powerpoint/2010/main" val="8527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3568" y="620688"/>
            <a:ext cx="7924409" cy="8640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800" dirty="0" smtClean="0">
                <a:solidFill>
                  <a:schemeClr val="tx1"/>
                </a:solidFill>
              </a:rPr>
              <a:t>Biotech/</a:t>
            </a:r>
            <a:r>
              <a:rPr lang="de-CH" altLang="de-DE" sz="2800" dirty="0" err="1" smtClean="0">
                <a:solidFill>
                  <a:schemeClr val="tx1"/>
                </a:solidFill>
              </a:rPr>
              <a:t>Pharma</a:t>
            </a:r>
            <a:r>
              <a:rPr lang="de-CH" altLang="de-DE" sz="2800" dirty="0" smtClean="0">
                <a:solidFill>
                  <a:schemeClr val="tx1"/>
                </a:solidFill>
              </a:rPr>
              <a:t> </a:t>
            </a:r>
            <a:r>
              <a:rPr lang="de-CH" altLang="de-DE" sz="2800" dirty="0" err="1" smtClean="0">
                <a:solidFill>
                  <a:schemeClr val="tx1"/>
                </a:solidFill>
              </a:rPr>
              <a:t>related</a:t>
            </a:r>
            <a:r>
              <a:rPr lang="de-CH" altLang="de-DE" sz="2800" dirty="0" smtClean="0">
                <a:solidFill>
                  <a:schemeClr val="tx1"/>
                </a:solidFill>
              </a:rPr>
              <a:t> </a:t>
            </a:r>
            <a:r>
              <a:rPr lang="de-CH" altLang="de-DE" sz="2800" dirty="0" err="1" smtClean="0">
                <a:solidFill>
                  <a:schemeClr val="tx1"/>
                </a:solidFill>
              </a:rPr>
              <a:t>patentability</a:t>
            </a:r>
            <a:r>
              <a:rPr lang="de-CH" altLang="de-DE" sz="2000" dirty="0" smtClean="0"/>
              <a:t> </a:t>
            </a:r>
            <a:br>
              <a:rPr lang="de-CH" altLang="de-DE" sz="2000" dirty="0" smtClean="0"/>
            </a:br>
            <a:r>
              <a:rPr lang="de-CH" altLang="de-DE" sz="2000" dirty="0" err="1" smtClean="0">
                <a:solidFill>
                  <a:srgbClr val="666699"/>
                </a:solidFill>
              </a:rPr>
              <a:t>Requirements</a:t>
            </a:r>
            <a:r>
              <a:rPr lang="de-CH" altLang="de-DE" sz="2000" dirty="0" smtClean="0">
                <a:solidFill>
                  <a:srgbClr val="666699"/>
                </a:solidFill>
              </a:rPr>
              <a:t> in </a:t>
            </a:r>
            <a:r>
              <a:rPr lang="de-CH" altLang="de-DE" sz="2000" dirty="0" err="1" smtClean="0">
                <a:solidFill>
                  <a:srgbClr val="666699"/>
                </a:solidFill>
              </a:rPr>
              <a:t>the</a:t>
            </a:r>
            <a:r>
              <a:rPr lang="de-CH" altLang="de-DE" sz="2000" dirty="0" smtClean="0">
                <a:solidFill>
                  <a:srgbClr val="666699"/>
                </a:solidFill>
              </a:rPr>
              <a:t> EPC</a:t>
            </a:r>
            <a:endParaRPr lang="de-DE" altLang="de-DE" sz="2600" dirty="0" smtClean="0">
              <a:solidFill>
                <a:srgbClr val="666699"/>
              </a:solidFill>
            </a:endParaRPr>
          </a:p>
        </p:txBody>
      </p:sp>
      <p:sp>
        <p:nvSpPr>
          <p:cNvPr id="65538" name="Rectangle 3"/>
          <p:cNvSpPr>
            <a:spLocks noGrp="1" noChangeArrowheads="1"/>
          </p:cNvSpPr>
          <p:nvPr>
            <p:ph type="body" idx="1"/>
          </p:nvPr>
        </p:nvSpPr>
        <p:spPr bwMode="auto">
          <a:xfrm>
            <a:off x="592206" y="1828800"/>
            <a:ext cx="8551795" cy="4432300"/>
          </a:xfrm>
          <a:extLst/>
        </p:spPr>
        <p:txBody>
          <a:bodyPr vert="horz" wrap="square" lIns="91440" tIns="45720" rIns="91440" bIns="45720" numCol="1" anchor="t" anchorCtr="0" compatLnSpc="1">
            <a:prstTxWarp prst="textNoShape">
              <a:avLst/>
            </a:prstTxWarp>
          </a:bodyPr>
          <a:lstStyle/>
          <a:p>
            <a:pPr>
              <a:buFontTx/>
              <a:buNone/>
              <a:defRPr/>
            </a:pPr>
            <a:r>
              <a:rPr lang="en-US" sz="1800" b="1" dirty="0" smtClean="0">
                <a:solidFill>
                  <a:srgbClr val="33CC33"/>
                </a:solidFill>
              </a:rPr>
              <a:t>The </a:t>
            </a:r>
            <a:r>
              <a:rPr lang="en-US" sz="1800" b="1" dirty="0">
                <a:solidFill>
                  <a:srgbClr val="33CC33"/>
                </a:solidFill>
              </a:rPr>
              <a:t>provisions of novelty shall not exclude the patentability of</a:t>
            </a:r>
          </a:p>
          <a:p>
            <a:pPr>
              <a:buFontTx/>
              <a:buNone/>
              <a:defRPr/>
            </a:pPr>
            <a:r>
              <a:rPr lang="en-US" sz="1800" b="1" dirty="0">
                <a:solidFill>
                  <a:srgbClr val="33CC33"/>
                </a:solidFill>
              </a:rPr>
              <a:t>any substance or composition comprised in the state of the art,</a:t>
            </a:r>
          </a:p>
          <a:p>
            <a:pPr>
              <a:buFontTx/>
              <a:buNone/>
              <a:defRPr/>
            </a:pPr>
            <a:r>
              <a:rPr lang="en-US" sz="1800" b="1" dirty="0">
                <a:solidFill>
                  <a:srgbClr val="33CC33"/>
                </a:solidFill>
              </a:rPr>
              <a:t>for use in a method referred to in Article 53(c) EPC</a:t>
            </a:r>
            <a:r>
              <a:rPr lang="en-US" sz="1800" dirty="0"/>
              <a:t>, provided that</a:t>
            </a:r>
          </a:p>
          <a:p>
            <a:pPr>
              <a:buFontTx/>
              <a:buNone/>
              <a:defRPr/>
            </a:pPr>
            <a:r>
              <a:rPr lang="en-US" sz="1800" dirty="0"/>
              <a:t>its use for any method referred to in that paragraph is not comprised in</a:t>
            </a:r>
          </a:p>
          <a:p>
            <a:pPr>
              <a:buFontTx/>
              <a:buNone/>
              <a:defRPr/>
            </a:pPr>
            <a:r>
              <a:rPr lang="en-US" sz="1800" dirty="0"/>
              <a:t>the state of the </a:t>
            </a:r>
            <a:r>
              <a:rPr lang="en-US" sz="1800" dirty="0" smtClean="0"/>
              <a:t>art.</a:t>
            </a:r>
            <a:endParaRPr lang="en-US" sz="1800" dirty="0"/>
          </a:p>
          <a:p>
            <a:pPr>
              <a:buFontTx/>
              <a:buNone/>
              <a:defRPr/>
            </a:pPr>
            <a:endParaRPr lang="en-US" sz="1800" dirty="0">
              <a:solidFill>
                <a:srgbClr val="CC0000"/>
              </a:solidFill>
            </a:endParaRPr>
          </a:p>
          <a:p>
            <a:pPr marL="0" indent="0">
              <a:buFontTx/>
              <a:buNone/>
              <a:defRPr/>
            </a:pPr>
            <a:r>
              <a:rPr kumimoji="1" lang="en-US" sz="1800" dirty="0" smtClean="0">
                <a:solidFill>
                  <a:srgbClr val="666699"/>
                </a:solidFill>
              </a:rPr>
              <a:t>Permits purpose-related </a:t>
            </a:r>
            <a:r>
              <a:rPr kumimoji="1" lang="en-US" sz="1800" u="sng" dirty="0" smtClean="0">
                <a:solidFill>
                  <a:srgbClr val="666699"/>
                </a:solidFill>
              </a:rPr>
              <a:t>product protection</a:t>
            </a:r>
            <a:r>
              <a:rPr kumimoji="1" lang="en-US" sz="1800" dirty="0" smtClean="0">
                <a:solidFill>
                  <a:srgbClr val="666699"/>
                </a:solidFill>
              </a:rPr>
              <a:t> for a medical </a:t>
            </a:r>
            <a:r>
              <a:rPr kumimoji="1" lang="en-US" sz="1800" u="sng" dirty="0" smtClean="0">
                <a:solidFill>
                  <a:srgbClr val="666699"/>
                </a:solidFill>
              </a:rPr>
              <a:t>use (</a:t>
            </a:r>
            <a:r>
              <a:rPr kumimoji="1" lang="en-US" sz="1800" dirty="0" smtClean="0">
                <a:solidFill>
                  <a:srgbClr val="666699"/>
                </a:solidFill>
              </a:rPr>
              <a:t>Art. 54(4) EPC)</a:t>
            </a:r>
          </a:p>
          <a:p>
            <a:pPr marL="0" indent="0">
              <a:buFontTx/>
              <a:buNone/>
              <a:defRPr/>
            </a:pPr>
            <a:r>
              <a:rPr kumimoji="1" lang="en-US" sz="1800" dirty="0" smtClean="0">
                <a:solidFill>
                  <a:srgbClr val="666699"/>
                </a:solidFill>
              </a:rPr>
              <a:t>Permits </a:t>
            </a:r>
            <a:r>
              <a:rPr kumimoji="1" lang="en-US" sz="1800" dirty="0">
                <a:solidFill>
                  <a:srgbClr val="666699"/>
                </a:solidFill>
              </a:rPr>
              <a:t>purpose-related </a:t>
            </a:r>
            <a:r>
              <a:rPr kumimoji="1" lang="en-US" sz="1800" u="sng" dirty="0">
                <a:solidFill>
                  <a:srgbClr val="666699"/>
                </a:solidFill>
              </a:rPr>
              <a:t>product protection</a:t>
            </a:r>
            <a:r>
              <a:rPr kumimoji="1" lang="en-US" sz="1800" dirty="0">
                <a:solidFill>
                  <a:srgbClr val="666699"/>
                </a:solidFill>
              </a:rPr>
              <a:t> for each </a:t>
            </a:r>
            <a:r>
              <a:rPr kumimoji="1" lang="en-US" sz="1800" u="sng" dirty="0">
                <a:solidFill>
                  <a:srgbClr val="666699"/>
                </a:solidFill>
              </a:rPr>
              <a:t>further medical </a:t>
            </a:r>
            <a:r>
              <a:rPr kumimoji="1" lang="en-US" sz="1800" u="sng" dirty="0" smtClean="0">
                <a:solidFill>
                  <a:srgbClr val="666699"/>
                </a:solidFill>
              </a:rPr>
              <a:t>use (</a:t>
            </a:r>
            <a:r>
              <a:rPr kumimoji="1" lang="en-US" sz="1800" dirty="0" smtClean="0">
                <a:solidFill>
                  <a:srgbClr val="666699"/>
                </a:solidFill>
              </a:rPr>
              <a:t>Art. 54(5) EPC)</a:t>
            </a:r>
            <a:endParaRPr kumimoji="1" lang="en-US" sz="1800" u="sng" dirty="0" smtClean="0">
              <a:solidFill>
                <a:srgbClr val="666699"/>
              </a:solidFill>
            </a:endParaRPr>
          </a:p>
          <a:p>
            <a:pPr marL="0" indent="0">
              <a:buFontTx/>
              <a:buNone/>
              <a:defRPr/>
            </a:pPr>
            <a:r>
              <a:rPr kumimoji="1" lang="en-US" sz="1800" dirty="0" smtClean="0">
                <a:solidFill>
                  <a:srgbClr val="666699"/>
                </a:solidFill>
              </a:rPr>
              <a:t>For </a:t>
            </a:r>
            <a:r>
              <a:rPr kumimoji="1" lang="en-US" sz="1800" dirty="0">
                <a:solidFill>
                  <a:srgbClr val="666699"/>
                </a:solidFill>
              </a:rPr>
              <a:t>substance already known as a </a:t>
            </a:r>
            <a:r>
              <a:rPr kumimoji="1" lang="en-US" sz="1800" dirty="0" smtClean="0">
                <a:solidFill>
                  <a:srgbClr val="666699"/>
                </a:solidFill>
              </a:rPr>
              <a:t>medicine </a:t>
            </a:r>
            <a:r>
              <a:rPr kumimoji="1" lang="en-US" sz="1800" u="sng" dirty="0" smtClean="0">
                <a:solidFill>
                  <a:srgbClr val="666699"/>
                </a:solidFill>
              </a:rPr>
              <a:t>second </a:t>
            </a:r>
            <a:r>
              <a:rPr kumimoji="1" lang="en-US" sz="1800" u="sng" dirty="0">
                <a:solidFill>
                  <a:srgbClr val="666699"/>
                </a:solidFill>
              </a:rPr>
              <a:t>medical use</a:t>
            </a:r>
            <a:r>
              <a:rPr kumimoji="1" lang="en-US" sz="1800" dirty="0">
                <a:solidFill>
                  <a:srgbClr val="666699"/>
                </a:solidFill>
              </a:rPr>
              <a:t> is limited to </a:t>
            </a:r>
            <a:r>
              <a:rPr kumimoji="1" lang="en-US" sz="1800" u="sng" dirty="0">
                <a:solidFill>
                  <a:srgbClr val="666699"/>
                </a:solidFill>
              </a:rPr>
              <a:t>specific use</a:t>
            </a:r>
          </a:p>
          <a:p>
            <a:pPr>
              <a:buFontTx/>
              <a:buNone/>
              <a:defRPr/>
            </a:pPr>
            <a:endParaRPr lang="en-US" dirty="0">
              <a:solidFill>
                <a:srgbClr val="666699"/>
              </a:solidFill>
            </a:endParaRPr>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18</a:t>
            </a:fld>
            <a:endParaRPr lang="de-DE"/>
          </a:p>
        </p:txBody>
      </p:sp>
    </p:spTree>
    <p:extLst>
      <p:ext uri="{BB962C8B-B14F-4D97-AF65-F5344CB8AC3E}">
        <p14:creationId xmlns="" xmlns:p14="http://schemas.microsoft.com/office/powerpoint/2010/main" val="1547860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39113" y="292100"/>
            <a:ext cx="7924409" cy="990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400" dirty="0" smtClean="0"/>
              <a:t/>
            </a:r>
            <a:br>
              <a:rPr lang="de-DE" altLang="de-DE" sz="2400" dirty="0" smtClean="0"/>
            </a:br>
            <a:r>
              <a:rPr lang="de-CH" altLang="de-DE" sz="2800" dirty="0" smtClean="0">
                <a:solidFill>
                  <a:schemeClr val="tx1"/>
                </a:solidFill>
              </a:rPr>
              <a:t>Biotech/</a:t>
            </a:r>
            <a:r>
              <a:rPr lang="de-CH" altLang="de-DE" sz="2800" dirty="0" err="1" smtClean="0">
                <a:solidFill>
                  <a:schemeClr val="tx1"/>
                </a:solidFill>
              </a:rPr>
              <a:t>Pharma</a:t>
            </a:r>
            <a:r>
              <a:rPr lang="de-CH" altLang="de-DE" sz="2800" dirty="0" smtClean="0">
                <a:solidFill>
                  <a:schemeClr val="tx1"/>
                </a:solidFill>
              </a:rPr>
              <a:t> </a:t>
            </a:r>
            <a:r>
              <a:rPr lang="de-CH" altLang="de-DE" sz="2800" dirty="0" err="1" smtClean="0">
                <a:solidFill>
                  <a:schemeClr val="tx1"/>
                </a:solidFill>
              </a:rPr>
              <a:t>related</a:t>
            </a:r>
            <a:r>
              <a:rPr lang="de-CH" altLang="de-DE" sz="2800" dirty="0" smtClean="0">
                <a:solidFill>
                  <a:schemeClr val="tx1"/>
                </a:solidFill>
              </a:rPr>
              <a:t> </a:t>
            </a:r>
            <a:r>
              <a:rPr lang="de-CH" altLang="de-DE" sz="2800" dirty="0" err="1" smtClean="0">
                <a:solidFill>
                  <a:schemeClr val="tx1"/>
                </a:solidFill>
              </a:rPr>
              <a:t>patentability</a:t>
            </a:r>
            <a:r>
              <a:rPr lang="de-CH" altLang="de-DE" sz="2400" dirty="0" smtClean="0">
                <a:solidFill>
                  <a:schemeClr val="tx1"/>
                </a:solidFill>
              </a:rPr>
              <a:t> </a:t>
            </a:r>
            <a:r>
              <a:rPr lang="de-DE" altLang="de-DE" sz="2400" dirty="0" smtClean="0"/>
              <a:t/>
            </a:r>
            <a:br>
              <a:rPr lang="de-DE" altLang="de-DE" sz="2400" dirty="0" smtClean="0"/>
            </a:br>
            <a:r>
              <a:rPr lang="de-DE" altLang="de-DE" sz="2400" dirty="0" err="1" smtClean="0"/>
              <a:t>Patentable</a:t>
            </a:r>
            <a:r>
              <a:rPr lang="de-DE" altLang="de-DE" sz="2400" dirty="0" smtClean="0"/>
              <a:t> </a:t>
            </a:r>
            <a:r>
              <a:rPr lang="de-DE" altLang="de-DE" sz="2400" dirty="0" err="1" smtClean="0"/>
              <a:t>Inventions</a:t>
            </a:r>
            <a:r>
              <a:rPr lang="de-DE" altLang="de-DE" sz="2400" dirty="0" smtClean="0"/>
              <a:t> </a:t>
            </a:r>
            <a:endParaRPr lang="de-DE" altLang="de-DE" sz="2400" dirty="0" smtClean="0">
              <a:solidFill>
                <a:srgbClr val="666699"/>
              </a:solidFill>
            </a:endParaRPr>
          </a:p>
        </p:txBody>
      </p:sp>
      <p:sp>
        <p:nvSpPr>
          <p:cNvPr id="23555" name="Rectangle 3"/>
          <p:cNvSpPr>
            <a:spLocks noGrp="1" noChangeArrowheads="1"/>
          </p:cNvSpPr>
          <p:nvPr>
            <p:ph type="body" idx="1"/>
          </p:nvPr>
        </p:nvSpPr>
        <p:spPr bwMode="auto">
          <a:xfrm>
            <a:off x="539551" y="1628800"/>
            <a:ext cx="8604449" cy="470430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de-DE" sz="1800" b="1" dirty="0" smtClean="0">
                <a:solidFill>
                  <a:srgbClr val="CC0000"/>
                </a:solidFill>
              </a:rPr>
              <a:t>Under the new EPC 2000 as of December 13, 2007:</a:t>
            </a:r>
            <a:r>
              <a:rPr lang="en-US" altLang="de-DE" sz="1800" dirty="0" smtClean="0"/>
              <a:t> </a:t>
            </a:r>
          </a:p>
          <a:p>
            <a:pPr>
              <a:lnSpc>
                <a:spcPct val="80000"/>
              </a:lnSpc>
              <a:buFontTx/>
              <a:buNone/>
            </a:pPr>
            <a:endParaRPr lang="en-US" altLang="de-DE" sz="1800" dirty="0" smtClean="0">
              <a:solidFill>
                <a:srgbClr val="33CC33"/>
              </a:solidFill>
            </a:endParaRPr>
          </a:p>
          <a:p>
            <a:pPr>
              <a:lnSpc>
                <a:spcPct val="80000"/>
              </a:lnSpc>
              <a:buFontTx/>
              <a:buNone/>
            </a:pPr>
            <a:r>
              <a:rPr lang="en-US" altLang="de-DE" sz="1800" dirty="0" smtClean="0">
                <a:solidFill>
                  <a:srgbClr val="33CC33"/>
                </a:solidFill>
              </a:rPr>
              <a:t>Substance </a:t>
            </a:r>
            <a:r>
              <a:rPr lang="en-US" altLang="de-DE" sz="1800" dirty="0" smtClean="0">
                <a:solidFill>
                  <a:srgbClr val="33CC33"/>
                </a:solidFill>
              </a:rPr>
              <a:t>(Product claim)</a:t>
            </a:r>
          </a:p>
          <a:p>
            <a:pPr>
              <a:lnSpc>
                <a:spcPct val="80000"/>
              </a:lnSpc>
              <a:buFontTx/>
              <a:buNone/>
            </a:pPr>
            <a:endParaRPr lang="en-US" altLang="de-DE" sz="1800" dirty="0" smtClean="0">
              <a:solidFill>
                <a:srgbClr val="33CC33"/>
              </a:solidFill>
            </a:endParaRPr>
          </a:p>
          <a:p>
            <a:pPr>
              <a:lnSpc>
                <a:spcPct val="80000"/>
              </a:lnSpc>
              <a:buFontTx/>
              <a:buNone/>
            </a:pPr>
            <a:r>
              <a:rPr lang="en-US" altLang="de-DE" sz="1800" dirty="0" smtClean="0">
                <a:solidFill>
                  <a:srgbClr val="33CC33"/>
                </a:solidFill>
              </a:rPr>
              <a:t>Pharmaceutical composition comprising the substance (1</a:t>
            </a:r>
            <a:r>
              <a:rPr lang="en-US" altLang="de-DE" sz="1800" baseline="30000" dirty="0" smtClean="0">
                <a:solidFill>
                  <a:srgbClr val="33CC33"/>
                </a:solidFill>
              </a:rPr>
              <a:t>st</a:t>
            </a:r>
            <a:r>
              <a:rPr lang="en-US" altLang="de-DE" sz="1800" dirty="0" smtClean="0">
                <a:solidFill>
                  <a:srgbClr val="33CC33"/>
                </a:solidFill>
              </a:rPr>
              <a:t> medical use)</a:t>
            </a:r>
          </a:p>
          <a:p>
            <a:pPr>
              <a:lnSpc>
                <a:spcPct val="80000"/>
              </a:lnSpc>
              <a:buFontTx/>
              <a:buNone/>
            </a:pPr>
            <a:endParaRPr lang="en-US" altLang="de-DE" sz="1800" dirty="0" smtClean="0">
              <a:solidFill>
                <a:srgbClr val="33CC33"/>
              </a:solidFill>
            </a:endParaRPr>
          </a:p>
          <a:p>
            <a:pPr>
              <a:lnSpc>
                <a:spcPct val="80000"/>
              </a:lnSpc>
              <a:buFontTx/>
              <a:buNone/>
            </a:pPr>
            <a:r>
              <a:rPr lang="en-US" altLang="de-DE" sz="1800" dirty="0" smtClean="0">
                <a:solidFill>
                  <a:srgbClr val="33CC33"/>
                </a:solidFill>
              </a:rPr>
              <a:t>Substance </a:t>
            </a:r>
            <a:r>
              <a:rPr lang="en-US" altLang="de-DE" sz="1800" u="sng" dirty="0" smtClean="0">
                <a:solidFill>
                  <a:srgbClr val="33CC33"/>
                </a:solidFill>
              </a:rPr>
              <a:t>for use</a:t>
            </a:r>
            <a:r>
              <a:rPr lang="en-US" altLang="de-DE" sz="1800" dirty="0" smtClean="0">
                <a:solidFill>
                  <a:srgbClr val="33CC33"/>
                </a:solidFill>
              </a:rPr>
              <a:t> in treating or preventing disease state Y.</a:t>
            </a:r>
          </a:p>
          <a:p>
            <a:pPr>
              <a:lnSpc>
                <a:spcPct val="80000"/>
              </a:lnSpc>
              <a:buFontTx/>
              <a:buNone/>
            </a:pPr>
            <a:r>
              <a:rPr lang="en-US" altLang="de-DE" sz="1800" dirty="0" smtClean="0">
                <a:solidFill>
                  <a:srgbClr val="33CC33"/>
                </a:solidFill>
              </a:rPr>
              <a:t>Substance </a:t>
            </a:r>
            <a:r>
              <a:rPr lang="en-US" altLang="de-DE" sz="1800" u="sng" dirty="0" smtClean="0">
                <a:solidFill>
                  <a:srgbClr val="33CC33"/>
                </a:solidFill>
              </a:rPr>
              <a:t>for use</a:t>
            </a:r>
            <a:r>
              <a:rPr lang="en-US" altLang="de-DE" sz="1800" dirty="0" smtClean="0">
                <a:solidFill>
                  <a:srgbClr val="33CC33"/>
                </a:solidFill>
              </a:rPr>
              <a:t> in a method for the treatment of disease state Y.</a:t>
            </a:r>
          </a:p>
          <a:p>
            <a:pPr>
              <a:lnSpc>
                <a:spcPct val="80000"/>
              </a:lnSpc>
              <a:buFontTx/>
              <a:buNone/>
            </a:pPr>
            <a:r>
              <a:rPr lang="en-US" altLang="de-DE" sz="1800" dirty="0" smtClean="0">
                <a:solidFill>
                  <a:srgbClr val="33CC33"/>
                </a:solidFill>
              </a:rPr>
              <a:t>Substance </a:t>
            </a:r>
            <a:r>
              <a:rPr lang="en-US" altLang="de-DE" sz="1800" u="sng" dirty="0" smtClean="0">
                <a:solidFill>
                  <a:srgbClr val="33CC33"/>
                </a:solidFill>
              </a:rPr>
              <a:t>for use</a:t>
            </a:r>
            <a:r>
              <a:rPr lang="en-US" altLang="de-DE" sz="1800" dirty="0" smtClean="0">
                <a:solidFill>
                  <a:srgbClr val="33CC33"/>
                </a:solidFill>
              </a:rPr>
              <a:t> in a method of treating disease state Y.</a:t>
            </a:r>
          </a:p>
          <a:p>
            <a:pPr>
              <a:lnSpc>
                <a:spcPct val="80000"/>
              </a:lnSpc>
              <a:buFontTx/>
              <a:buNone/>
            </a:pPr>
            <a:r>
              <a:rPr lang="en-US" altLang="de-DE" sz="1800" dirty="0" smtClean="0">
                <a:solidFill>
                  <a:srgbClr val="33CC33"/>
                </a:solidFill>
              </a:rPr>
              <a:t>Substance </a:t>
            </a:r>
            <a:r>
              <a:rPr lang="en-US" altLang="de-DE" sz="1800" u="sng" dirty="0" smtClean="0">
                <a:solidFill>
                  <a:srgbClr val="33CC33"/>
                </a:solidFill>
              </a:rPr>
              <a:t>for use</a:t>
            </a:r>
            <a:r>
              <a:rPr lang="en-US" altLang="de-DE" sz="1800" dirty="0" smtClean="0">
                <a:solidFill>
                  <a:srgbClr val="33CC33"/>
                </a:solidFill>
              </a:rPr>
              <a:t> in the treatment of disease state Y.</a:t>
            </a:r>
          </a:p>
          <a:p>
            <a:pPr>
              <a:lnSpc>
                <a:spcPct val="80000"/>
              </a:lnSpc>
              <a:buFontTx/>
              <a:buNone/>
            </a:pPr>
            <a:endParaRPr lang="en-US" altLang="de-DE" sz="1800" dirty="0" smtClean="0"/>
          </a:p>
          <a:p>
            <a:pPr>
              <a:lnSpc>
                <a:spcPct val="80000"/>
              </a:lnSpc>
              <a:buFontTx/>
              <a:buNone/>
            </a:pPr>
            <a:r>
              <a:rPr lang="en-US" altLang="de-DE" sz="1800" b="1" dirty="0" smtClean="0">
                <a:solidFill>
                  <a:srgbClr val="CC0000"/>
                </a:solidFill>
              </a:rPr>
              <a:t>NOT: 	Substance X for treating disease state Y.</a:t>
            </a:r>
          </a:p>
          <a:p>
            <a:pPr>
              <a:lnSpc>
                <a:spcPct val="80000"/>
              </a:lnSpc>
              <a:buFontTx/>
              <a:buNone/>
            </a:pPr>
            <a:r>
              <a:rPr lang="en-US" altLang="de-DE" sz="1800" b="1" dirty="0" smtClean="0">
                <a:solidFill>
                  <a:srgbClr val="CC0000"/>
                </a:solidFill>
              </a:rPr>
              <a:t>		Substance X for (in) a method of treating a disease state Y.</a:t>
            </a:r>
          </a:p>
          <a:p>
            <a:pPr>
              <a:lnSpc>
                <a:spcPct val="80000"/>
              </a:lnSpc>
              <a:buFontTx/>
              <a:buNone/>
            </a:pPr>
            <a:endParaRPr lang="en-US" altLang="de-DE" sz="1800" dirty="0" smtClean="0"/>
          </a:p>
          <a:p>
            <a:pPr>
              <a:lnSpc>
                <a:spcPct val="80000"/>
              </a:lnSpc>
              <a:buFontTx/>
              <a:buNone/>
            </a:pPr>
            <a:r>
              <a:rPr lang="en-US" altLang="de-DE" sz="1800" dirty="0" smtClean="0"/>
              <a:t>To avoid lack of clarity and resulting lack of novelty </a:t>
            </a:r>
          </a:p>
          <a:p>
            <a:pPr>
              <a:lnSpc>
                <a:spcPct val="80000"/>
              </a:lnSpc>
              <a:buFontTx/>
              <a:buNone/>
            </a:pPr>
            <a:r>
              <a:rPr lang="en-US" altLang="de-DE" sz="1800" dirty="0" smtClean="0"/>
              <a:t>objections use </a:t>
            </a:r>
            <a:r>
              <a:rPr lang="ja-JP" altLang="en-US" sz="1800" smtClean="0">
                <a:latin typeface="Arial" pitchFamily="34" charset="0"/>
              </a:rPr>
              <a:t>“</a:t>
            </a:r>
            <a:r>
              <a:rPr lang="en-US" altLang="ja-JP" sz="1800" b="1" dirty="0" smtClean="0"/>
              <a:t>for use</a:t>
            </a:r>
            <a:r>
              <a:rPr lang="ja-JP" altLang="en-US" sz="1800" smtClean="0">
                <a:latin typeface="Arial" pitchFamily="34" charset="0"/>
              </a:rPr>
              <a:t>”</a:t>
            </a:r>
            <a:endParaRPr lang="de-DE" altLang="ja-JP" sz="1800" dirty="0" smtClean="0"/>
          </a:p>
          <a:p>
            <a:pPr>
              <a:lnSpc>
                <a:spcPct val="80000"/>
              </a:lnSpc>
              <a:buFontTx/>
              <a:buNone/>
            </a:pPr>
            <a:endParaRPr lang="en-US" altLang="de-DE" sz="1800" dirty="0" smtClean="0"/>
          </a:p>
          <a:p>
            <a:pPr>
              <a:lnSpc>
                <a:spcPct val="80000"/>
              </a:lnSpc>
              <a:buFontTx/>
              <a:buNone/>
            </a:pPr>
            <a:r>
              <a:rPr lang="en-US" altLang="de-DE" sz="1800" dirty="0" smtClean="0">
                <a:solidFill>
                  <a:srgbClr val="404B56"/>
                </a:solidFill>
              </a:rPr>
              <a:t>				</a:t>
            </a:r>
            <a:endParaRPr lang="en-US" altLang="de-DE" sz="1800" dirty="0" smtClean="0"/>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19</a:t>
            </a:fld>
            <a:endParaRPr lang="de-DE"/>
          </a:p>
        </p:txBody>
      </p:sp>
    </p:spTree>
    <p:extLst>
      <p:ext uri="{BB962C8B-B14F-4D97-AF65-F5344CB8AC3E}">
        <p14:creationId xmlns="" xmlns:p14="http://schemas.microsoft.com/office/powerpoint/2010/main" val="126048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8538" y="946150"/>
            <a:ext cx="8001000" cy="571500"/>
          </a:xfrm>
        </p:spPr>
        <p:txBody>
          <a:bodyPr/>
          <a:lstStyle/>
          <a:p>
            <a:pPr eaLnBrk="1" hangingPunct="1"/>
            <a:r>
              <a:rPr lang="de-DE" sz="2800" smtClean="0"/>
              <a:t>Topics</a:t>
            </a:r>
          </a:p>
        </p:txBody>
      </p:sp>
      <p:sp>
        <p:nvSpPr>
          <p:cNvPr id="4099" name="Rectangle 3"/>
          <p:cNvSpPr>
            <a:spLocks noGrp="1" noChangeArrowheads="1"/>
          </p:cNvSpPr>
          <p:nvPr>
            <p:ph type="body" idx="1"/>
          </p:nvPr>
        </p:nvSpPr>
        <p:spPr>
          <a:xfrm>
            <a:off x="998538" y="1552575"/>
            <a:ext cx="6935787" cy="4457700"/>
          </a:xfrm>
        </p:spPr>
        <p:txBody>
          <a:bodyPr/>
          <a:lstStyle/>
          <a:p>
            <a:pPr eaLnBrk="1" hangingPunct="1"/>
            <a:r>
              <a:rPr lang="de-DE" sz="1800" dirty="0" smtClean="0"/>
              <a:t>Patent </a:t>
            </a:r>
            <a:r>
              <a:rPr lang="de-DE" sz="1800" dirty="0" err="1" smtClean="0"/>
              <a:t>Protection</a:t>
            </a:r>
            <a:r>
              <a:rPr lang="de-DE" sz="1800" dirty="0" smtClean="0"/>
              <a:t> </a:t>
            </a:r>
            <a:r>
              <a:rPr lang="de-DE" sz="1800" dirty="0" err="1" smtClean="0"/>
              <a:t>at</a:t>
            </a:r>
            <a:r>
              <a:rPr lang="de-DE" sz="1800" dirty="0" smtClean="0"/>
              <a:t> </a:t>
            </a:r>
            <a:r>
              <a:rPr lang="de-DE" sz="1800" dirty="0" err="1" smtClean="0"/>
              <a:t>the</a:t>
            </a:r>
            <a:r>
              <a:rPr lang="de-DE" sz="1800" dirty="0" smtClean="0"/>
              <a:t> EPO</a:t>
            </a:r>
          </a:p>
          <a:p>
            <a:pPr eaLnBrk="1" hangingPunct="1"/>
            <a:r>
              <a:rPr lang="de-DE" sz="1800" dirty="0" err="1" smtClean="0"/>
              <a:t>Unitary</a:t>
            </a:r>
            <a:r>
              <a:rPr lang="de-DE" sz="1800" dirty="0" smtClean="0"/>
              <a:t> Patent and Unified Patent Court </a:t>
            </a:r>
            <a:r>
              <a:rPr lang="de-DE" sz="1800" dirty="0" err="1" smtClean="0"/>
              <a:t>system</a:t>
            </a:r>
            <a:endParaRPr lang="de-DE" sz="1800" dirty="0" smtClean="0"/>
          </a:p>
          <a:p>
            <a:pPr eaLnBrk="1" hangingPunct="1"/>
            <a:r>
              <a:rPr lang="de-DE" sz="1800" dirty="0" err="1" smtClean="0"/>
              <a:t>Recent</a:t>
            </a:r>
            <a:r>
              <a:rPr lang="de-DE" sz="1800" dirty="0" smtClean="0"/>
              <a:t> </a:t>
            </a:r>
            <a:r>
              <a:rPr lang="de-DE" sz="1800" dirty="0" err="1" smtClean="0"/>
              <a:t>Changes</a:t>
            </a:r>
            <a:r>
              <a:rPr lang="de-DE" sz="1800" dirty="0" smtClean="0"/>
              <a:t> </a:t>
            </a:r>
            <a:r>
              <a:rPr lang="de-DE" sz="1800" dirty="0" err="1" smtClean="0"/>
              <a:t>to</a:t>
            </a:r>
            <a:r>
              <a:rPr lang="de-DE" sz="1800" dirty="0" smtClean="0"/>
              <a:t> </a:t>
            </a:r>
            <a:r>
              <a:rPr lang="de-DE" sz="1800" dirty="0" err="1" smtClean="0"/>
              <a:t>the</a:t>
            </a:r>
            <a:r>
              <a:rPr lang="de-DE" sz="1800" dirty="0" smtClean="0"/>
              <a:t> European Patent </a:t>
            </a:r>
            <a:r>
              <a:rPr lang="de-DE" sz="1800" dirty="0" err="1" smtClean="0"/>
              <a:t>Convention</a:t>
            </a:r>
            <a:r>
              <a:rPr lang="de-DE" sz="1800" dirty="0" smtClean="0"/>
              <a:t> (EPC)</a:t>
            </a:r>
          </a:p>
          <a:p>
            <a:pPr eaLnBrk="1" hangingPunct="1"/>
            <a:r>
              <a:rPr lang="de-DE" sz="1800" dirty="0" smtClean="0"/>
              <a:t>Biotech/</a:t>
            </a:r>
            <a:r>
              <a:rPr lang="de-DE" sz="1800" dirty="0" err="1" smtClean="0"/>
              <a:t>Pharma</a:t>
            </a:r>
            <a:r>
              <a:rPr lang="de-DE" sz="1800" dirty="0" smtClean="0"/>
              <a:t> </a:t>
            </a:r>
            <a:r>
              <a:rPr lang="de-DE" sz="1800" dirty="0" err="1" smtClean="0"/>
              <a:t>Related</a:t>
            </a:r>
            <a:r>
              <a:rPr lang="de-DE" sz="1800" dirty="0" smtClean="0"/>
              <a:t> </a:t>
            </a:r>
            <a:r>
              <a:rPr lang="de-DE" sz="1800" dirty="0" err="1" smtClean="0"/>
              <a:t>Patentability</a:t>
            </a:r>
            <a:endParaRPr lang="de-DE" sz="1800" dirty="0" smtClean="0"/>
          </a:p>
          <a:p>
            <a:pPr eaLnBrk="1" hangingPunct="1"/>
            <a:r>
              <a:rPr lang="de-DE" sz="1800" dirty="0" err="1" smtClean="0"/>
              <a:t>Diagnostic</a:t>
            </a:r>
            <a:r>
              <a:rPr lang="de-DE" sz="1800" dirty="0" smtClean="0"/>
              <a:t> </a:t>
            </a:r>
            <a:r>
              <a:rPr lang="de-DE" sz="1800" dirty="0" err="1" smtClean="0"/>
              <a:t>Methods</a:t>
            </a:r>
            <a:endParaRPr lang="de-DE" sz="1800" dirty="0" smtClean="0"/>
          </a:p>
          <a:p>
            <a:pPr eaLnBrk="1" hangingPunct="1"/>
            <a:r>
              <a:rPr lang="de-DE" sz="1800" dirty="0" smtClean="0"/>
              <a:t>Computer </a:t>
            </a:r>
            <a:r>
              <a:rPr lang="de-DE" sz="1800" dirty="0" err="1" smtClean="0"/>
              <a:t>Implemented</a:t>
            </a:r>
            <a:r>
              <a:rPr lang="de-DE" sz="1800" dirty="0" smtClean="0"/>
              <a:t> </a:t>
            </a:r>
            <a:r>
              <a:rPr lang="de-DE" sz="1800" dirty="0" err="1" smtClean="0"/>
              <a:t>Inventions</a:t>
            </a:r>
            <a:endParaRPr lang="de-DE" sz="1800" dirty="0" smtClean="0"/>
          </a:p>
          <a:p>
            <a:pPr eaLnBrk="1" hangingPunct="1"/>
            <a:r>
              <a:rPr lang="de-DE" sz="1800" dirty="0" smtClean="0"/>
              <a:t>Double Patenting</a:t>
            </a:r>
          </a:p>
          <a:p>
            <a:pPr eaLnBrk="1" hangingPunct="1"/>
            <a:r>
              <a:rPr lang="de-DE" sz="1800" dirty="0" err="1" smtClean="0"/>
              <a:t>Biosimilars</a:t>
            </a:r>
            <a:r>
              <a:rPr lang="de-DE" sz="1800" dirty="0" smtClean="0"/>
              <a:t> – Emerging </a:t>
            </a:r>
            <a:r>
              <a:rPr lang="de-DE" sz="1800" dirty="0" err="1" smtClean="0"/>
              <a:t>markets</a:t>
            </a:r>
            <a:r>
              <a:rPr lang="de-DE" sz="1800" dirty="0" smtClean="0"/>
              <a:t> in Europe</a:t>
            </a:r>
          </a:p>
          <a:p>
            <a:pPr eaLnBrk="1" hangingPunct="1">
              <a:buNone/>
            </a:pPr>
            <a:endParaRPr lang="de-DE" sz="1800" dirty="0" smtClean="0"/>
          </a:p>
        </p:txBody>
      </p:sp>
      <p:sp>
        <p:nvSpPr>
          <p:cNvPr id="4100"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6" name="Fußzeilenplatzhalter 5"/>
          <p:cNvSpPr>
            <a:spLocks noGrp="1"/>
          </p:cNvSpPr>
          <p:nvPr>
            <p:ph type="ftr" sz="quarter" idx="11"/>
          </p:nvPr>
        </p:nvSpPr>
        <p:spPr/>
        <p:txBody>
          <a:bodyPr/>
          <a:lstStyle/>
          <a:p>
            <a:pPr>
              <a:defRPr/>
            </a:pPr>
            <a:r>
              <a:rPr lang="de-DE" smtClean="0"/>
              <a:t>Ahmedabad, February 2015</a:t>
            </a:r>
            <a:endParaRPr lang="de-DE" dirty="0"/>
          </a:p>
        </p:txBody>
      </p:sp>
      <p:sp>
        <p:nvSpPr>
          <p:cNvPr id="7" name="Foliennummernplatzhalter 6"/>
          <p:cNvSpPr>
            <a:spLocks noGrp="1"/>
          </p:cNvSpPr>
          <p:nvPr>
            <p:ph type="sldNum" sz="quarter" idx="10"/>
          </p:nvPr>
        </p:nvSpPr>
        <p:spPr/>
        <p:txBody>
          <a:bodyPr/>
          <a:lstStyle/>
          <a:p>
            <a:pPr>
              <a:defRPr/>
            </a:pPr>
            <a:fld id="{4114FB16-8069-4248-AEAE-44DF4E24B011}" type="slidenum">
              <a:rPr lang="de-DE" smtClean="0"/>
              <a:pPr>
                <a:defRPr/>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4339" name="Rectangle 2"/>
          <p:cNvSpPr>
            <a:spLocks noGrp="1" noChangeArrowheads="1"/>
          </p:cNvSpPr>
          <p:nvPr>
            <p:ph type="title"/>
          </p:nvPr>
        </p:nvSpPr>
        <p:spPr>
          <a:xfrm>
            <a:off x="989013" y="942974"/>
            <a:ext cx="7975475" cy="757833"/>
          </a:xfrm>
        </p:spPr>
        <p:txBody>
          <a:bodyPr/>
          <a:lstStyle/>
          <a:p>
            <a:pPr eaLnBrk="1" hangingPunct="1"/>
            <a:r>
              <a:rPr lang="en-US" sz="2800" dirty="0" smtClean="0">
                <a:solidFill>
                  <a:schemeClr val="tx1"/>
                </a:solidFill>
              </a:rPr>
              <a:t>Biotech/</a:t>
            </a:r>
            <a:r>
              <a:rPr lang="en-US" sz="2800" dirty="0" err="1" smtClean="0">
                <a:solidFill>
                  <a:schemeClr val="tx1"/>
                </a:solidFill>
              </a:rPr>
              <a:t>Pharma</a:t>
            </a:r>
            <a:r>
              <a:rPr lang="en-US" sz="2800" dirty="0" smtClean="0">
                <a:solidFill>
                  <a:schemeClr val="tx1"/>
                </a:solidFill>
              </a:rPr>
              <a:t> related patentability</a:t>
            </a:r>
            <a:r>
              <a:rPr lang="en-US" sz="2800" dirty="0" smtClean="0"/>
              <a:t> </a:t>
            </a:r>
            <a:br>
              <a:rPr lang="en-US" sz="2800" dirty="0" smtClean="0"/>
            </a:br>
            <a:r>
              <a:rPr lang="en-US" sz="2800" dirty="0" smtClean="0"/>
              <a:t/>
            </a:r>
            <a:br>
              <a:rPr lang="en-US" sz="2800" dirty="0" smtClean="0"/>
            </a:br>
            <a:endParaRPr lang="de-DE" sz="2800" dirty="0" smtClean="0"/>
          </a:p>
        </p:txBody>
      </p:sp>
      <p:sp>
        <p:nvSpPr>
          <p:cNvPr id="14340" name="Rectangle 3"/>
          <p:cNvSpPr>
            <a:spLocks noGrp="1" noChangeArrowheads="1"/>
          </p:cNvSpPr>
          <p:nvPr>
            <p:ph type="body" idx="1"/>
          </p:nvPr>
        </p:nvSpPr>
        <p:spPr>
          <a:xfrm>
            <a:off x="971600" y="1556792"/>
            <a:ext cx="6935787" cy="4457700"/>
          </a:xfrm>
        </p:spPr>
        <p:txBody>
          <a:bodyPr/>
          <a:lstStyle/>
          <a:p>
            <a:pPr marL="0" indent="0" algn="just" eaLnBrk="1" hangingPunct="1">
              <a:lnSpc>
                <a:spcPct val="80000"/>
              </a:lnSpc>
              <a:buNone/>
            </a:pPr>
            <a:r>
              <a:rPr lang="de-DE" sz="2000" b="0" dirty="0" smtClean="0"/>
              <a:t>In </a:t>
            </a:r>
            <a:r>
              <a:rPr lang="de-DE" sz="2000" b="0" dirty="0" err="1" smtClean="0"/>
              <a:t>the</a:t>
            </a:r>
            <a:r>
              <a:rPr lang="de-DE" sz="2000" b="0" dirty="0" smtClean="0"/>
              <a:t> </a:t>
            </a:r>
            <a:r>
              <a:rPr lang="de-DE" sz="2000" b="0" dirty="0" err="1" smtClean="0"/>
              <a:t>past</a:t>
            </a:r>
            <a:r>
              <a:rPr lang="de-DE" sz="2000" b="0" dirty="0" smtClean="0"/>
              <a:t> </a:t>
            </a:r>
            <a:r>
              <a:rPr lang="de-DE" sz="2000" b="0" dirty="0" err="1" smtClean="0"/>
              <a:t>few</a:t>
            </a:r>
            <a:r>
              <a:rPr lang="de-DE" sz="2000" b="0" dirty="0" smtClean="0"/>
              <a:t> </a:t>
            </a:r>
            <a:r>
              <a:rPr lang="de-DE" sz="2000" b="0" dirty="0" err="1" smtClean="0"/>
              <a:t>years</a:t>
            </a:r>
            <a:r>
              <a:rPr lang="de-DE" sz="2000" b="0" dirty="0" smtClean="0"/>
              <a:t> </a:t>
            </a:r>
            <a:r>
              <a:rPr lang="de-DE" sz="2000" b="0" dirty="0" err="1" smtClean="0"/>
              <a:t>there</a:t>
            </a:r>
            <a:r>
              <a:rPr lang="de-DE" sz="2000" b="0" dirty="0" smtClean="0"/>
              <a:t> </a:t>
            </a:r>
            <a:r>
              <a:rPr lang="de-DE" sz="2000" b="0" dirty="0" err="1" smtClean="0"/>
              <a:t>have</a:t>
            </a:r>
            <a:r>
              <a:rPr lang="de-DE" sz="2000" b="0" dirty="0" smtClean="0"/>
              <a:t> </a:t>
            </a:r>
            <a:r>
              <a:rPr lang="de-DE" sz="2000" b="0" dirty="0" err="1" smtClean="0"/>
              <a:t>been</a:t>
            </a:r>
            <a:r>
              <a:rPr lang="de-DE" sz="2000" b="0" dirty="0" smtClean="0"/>
              <a:t> </a:t>
            </a:r>
            <a:r>
              <a:rPr lang="de-DE" sz="2000" b="0" dirty="0" err="1" smtClean="0"/>
              <a:t>several</a:t>
            </a:r>
            <a:r>
              <a:rPr lang="de-DE" sz="2000" b="0" dirty="0" smtClean="0"/>
              <a:t> </a:t>
            </a:r>
            <a:r>
              <a:rPr lang="de-DE" sz="2000" b="0" dirty="0" err="1" smtClean="0"/>
              <a:t>key</a:t>
            </a:r>
            <a:r>
              <a:rPr lang="de-DE" sz="2000" b="0" dirty="0" smtClean="0"/>
              <a:t> </a:t>
            </a:r>
            <a:r>
              <a:rPr lang="de-DE" sz="2000" b="0" dirty="0" err="1" smtClean="0"/>
              <a:t>decisions</a:t>
            </a:r>
            <a:r>
              <a:rPr lang="de-DE" sz="2000" b="0" dirty="0" smtClean="0"/>
              <a:t> </a:t>
            </a:r>
            <a:r>
              <a:rPr lang="de-DE" sz="2000" b="0" dirty="0" err="1" smtClean="0"/>
              <a:t>of</a:t>
            </a:r>
            <a:r>
              <a:rPr lang="de-DE" sz="2000" b="0" dirty="0" smtClean="0"/>
              <a:t> </a:t>
            </a:r>
            <a:r>
              <a:rPr lang="de-DE" sz="2000" b="0" dirty="0" err="1" smtClean="0"/>
              <a:t>the</a:t>
            </a:r>
            <a:r>
              <a:rPr lang="de-DE" sz="2000" b="0" dirty="0" smtClean="0"/>
              <a:t> </a:t>
            </a:r>
            <a:r>
              <a:rPr lang="de-DE" sz="2000" b="0" dirty="0" err="1" smtClean="0"/>
              <a:t>Enlarged</a:t>
            </a:r>
            <a:r>
              <a:rPr lang="de-DE" sz="2000" b="0" dirty="0" smtClean="0"/>
              <a:t> Board </a:t>
            </a:r>
            <a:r>
              <a:rPr lang="de-DE" sz="2000" b="0" dirty="0" err="1" smtClean="0"/>
              <a:t>of</a:t>
            </a:r>
            <a:r>
              <a:rPr lang="de-DE" sz="2000" b="0" dirty="0" smtClean="0"/>
              <a:t> Appeals (EBA) </a:t>
            </a:r>
            <a:r>
              <a:rPr lang="de-DE" sz="2000" b="0" dirty="0" err="1" smtClean="0"/>
              <a:t>concerning</a:t>
            </a:r>
            <a:r>
              <a:rPr lang="de-DE" sz="2000" b="0" dirty="0" smtClean="0"/>
              <a:t> </a:t>
            </a:r>
            <a:r>
              <a:rPr lang="de-DE" sz="2000" b="0" dirty="0" err="1" smtClean="0"/>
              <a:t>the</a:t>
            </a:r>
            <a:r>
              <a:rPr lang="de-DE" sz="2000" b="0" dirty="0" smtClean="0"/>
              <a:t> </a:t>
            </a:r>
            <a:r>
              <a:rPr lang="de-DE" sz="2000" b="0" dirty="0" err="1" smtClean="0"/>
              <a:t>patentability</a:t>
            </a:r>
            <a:r>
              <a:rPr lang="de-DE" sz="2000" b="0" dirty="0" smtClean="0"/>
              <a:t> </a:t>
            </a:r>
            <a:r>
              <a:rPr lang="de-DE" sz="2000" b="0" dirty="0" err="1" smtClean="0"/>
              <a:t>of</a:t>
            </a:r>
            <a:r>
              <a:rPr lang="de-DE" sz="2000" b="0" dirty="0" smtClean="0"/>
              <a:t> </a:t>
            </a:r>
            <a:r>
              <a:rPr lang="de-DE" sz="2000" b="0" dirty="0" err="1" smtClean="0"/>
              <a:t>biotech</a:t>
            </a:r>
            <a:r>
              <a:rPr lang="de-DE" sz="2000" b="0" dirty="0" smtClean="0"/>
              <a:t>/</a:t>
            </a:r>
            <a:r>
              <a:rPr lang="de-DE" sz="2000" b="0" dirty="0" err="1" smtClean="0"/>
              <a:t>pharma</a:t>
            </a:r>
            <a:r>
              <a:rPr lang="de-DE" sz="2000" b="0" dirty="0" smtClean="0"/>
              <a:t> </a:t>
            </a:r>
            <a:r>
              <a:rPr lang="de-DE" sz="2000" b="0" dirty="0" err="1" smtClean="0"/>
              <a:t>related</a:t>
            </a:r>
            <a:r>
              <a:rPr lang="de-DE" sz="2000" b="0" dirty="0" smtClean="0"/>
              <a:t> </a:t>
            </a:r>
            <a:r>
              <a:rPr lang="de-DE" sz="2000" b="0" dirty="0" err="1" smtClean="0"/>
              <a:t>inventions</a:t>
            </a:r>
            <a:endParaRPr lang="de-DE" sz="2000" b="0" dirty="0" smtClean="0"/>
          </a:p>
          <a:p>
            <a:pPr eaLnBrk="1" hangingPunct="1">
              <a:lnSpc>
                <a:spcPct val="80000"/>
              </a:lnSpc>
              <a:buFont typeface="Wingdings" pitchFamily="2" charset="2"/>
              <a:buNone/>
            </a:pPr>
            <a:endParaRPr lang="de-DE" sz="2000" dirty="0" smtClean="0"/>
          </a:p>
          <a:p>
            <a:pPr eaLnBrk="1" hangingPunct="1">
              <a:lnSpc>
                <a:spcPct val="80000"/>
              </a:lnSpc>
              <a:buFont typeface="Wingdings" pitchFamily="2" charset="2"/>
              <a:buNone/>
            </a:pPr>
            <a:r>
              <a:rPr lang="de-DE" sz="1800" dirty="0" smtClean="0"/>
              <a:t>General </a:t>
            </a:r>
            <a:r>
              <a:rPr lang="de-DE" sz="1800" dirty="0" err="1" smtClean="0"/>
              <a:t>remark</a:t>
            </a:r>
            <a:r>
              <a:rPr lang="de-DE" sz="1800" dirty="0" smtClean="0"/>
              <a:t>:</a:t>
            </a:r>
            <a:r>
              <a:rPr lang="de-DE" sz="2000" dirty="0" smtClean="0"/>
              <a:t> </a:t>
            </a:r>
          </a:p>
          <a:p>
            <a:pPr eaLnBrk="1" hangingPunct="1">
              <a:lnSpc>
                <a:spcPct val="80000"/>
              </a:lnSpc>
              <a:buFont typeface="Wingdings" pitchFamily="2" charset="2"/>
              <a:buNone/>
            </a:pPr>
            <a:endParaRPr lang="de-DE" sz="800" dirty="0" smtClean="0"/>
          </a:p>
          <a:p>
            <a:pPr eaLnBrk="1" hangingPunct="1">
              <a:buFont typeface="Wingdings" pitchFamily="2" charset="2"/>
              <a:buNone/>
            </a:pPr>
            <a:r>
              <a:rPr lang="de-DE" sz="2000" dirty="0" smtClean="0"/>
              <a:t>	</a:t>
            </a:r>
            <a:r>
              <a:rPr lang="de-DE" sz="1400" dirty="0" smtClean="0"/>
              <a:t>The </a:t>
            </a:r>
            <a:r>
              <a:rPr lang="de-DE" sz="1400" dirty="0" err="1" smtClean="0"/>
              <a:t>Enlarged</a:t>
            </a:r>
            <a:r>
              <a:rPr lang="de-DE" sz="1400" dirty="0" smtClean="0"/>
              <a:t> Board </a:t>
            </a:r>
            <a:r>
              <a:rPr lang="de-DE" sz="1400" dirty="0" err="1" smtClean="0"/>
              <a:t>of</a:t>
            </a:r>
            <a:r>
              <a:rPr lang="de-DE" sz="1400" dirty="0" smtClean="0"/>
              <a:t> Appeals </a:t>
            </a:r>
            <a:r>
              <a:rPr lang="de-DE" sz="1400" dirty="0" err="1" smtClean="0"/>
              <a:t>is</a:t>
            </a:r>
            <a:r>
              <a:rPr lang="de-DE" sz="1400" dirty="0" smtClean="0"/>
              <a:t> </a:t>
            </a:r>
            <a:r>
              <a:rPr lang="de-DE" sz="1400" dirty="0" err="1" smtClean="0">
                <a:solidFill>
                  <a:srgbClr val="FF0000"/>
                </a:solidFill>
              </a:rPr>
              <a:t>no</a:t>
            </a:r>
            <a:r>
              <a:rPr lang="de-DE" sz="1400" dirty="0" smtClean="0">
                <a:solidFill>
                  <a:srgbClr val="FF0000"/>
                </a:solidFill>
              </a:rPr>
              <a:t> „real“ </a:t>
            </a:r>
            <a:r>
              <a:rPr lang="de-DE" sz="1400" dirty="0" err="1" smtClean="0">
                <a:solidFill>
                  <a:srgbClr val="FF0000"/>
                </a:solidFill>
              </a:rPr>
              <a:t>instance</a:t>
            </a:r>
            <a:r>
              <a:rPr lang="de-DE" sz="1400" dirty="0" smtClean="0"/>
              <a:t> after </a:t>
            </a:r>
            <a:r>
              <a:rPr lang="de-DE" sz="1400" dirty="0" err="1" smtClean="0"/>
              <a:t>the</a:t>
            </a:r>
            <a:r>
              <a:rPr lang="de-DE" sz="1400" dirty="0" smtClean="0"/>
              <a:t> Technical Board </a:t>
            </a:r>
            <a:r>
              <a:rPr lang="de-DE" sz="1400" dirty="0" err="1" smtClean="0"/>
              <a:t>of</a:t>
            </a:r>
            <a:r>
              <a:rPr lang="de-DE" sz="1400" dirty="0" smtClean="0"/>
              <a:t> Appeals but </a:t>
            </a:r>
            <a:r>
              <a:rPr lang="de-DE" sz="1400" dirty="0" err="1" smtClean="0"/>
              <a:t>if</a:t>
            </a:r>
            <a:r>
              <a:rPr lang="de-DE" sz="1400" dirty="0" smtClean="0"/>
              <a:t> </a:t>
            </a:r>
            <a:r>
              <a:rPr lang="de-DE" sz="1400" dirty="0" err="1" smtClean="0"/>
              <a:t>there</a:t>
            </a:r>
            <a:r>
              <a:rPr lang="de-DE" sz="1400" dirty="0" smtClean="0"/>
              <a:t> </a:t>
            </a:r>
            <a:r>
              <a:rPr lang="de-DE" sz="1400" dirty="0" err="1" smtClean="0"/>
              <a:t>are</a:t>
            </a:r>
            <a:r>
              <a:rPr lang="de-DE" sz="1400" dirty="0" smtClean="0"/>
              <a:t> </a:t>
            </a:r>
            <a:r>
              <a:rPr lang="de-DE" sz="1400" dirty="0" err="1" smtClean="0"/>
              <a:t>diverging</a:t>
            </a:r>
            <a:r>
              <a:rPr lang="de-DE" sz="1400" dirty="0" smtClean="0"/>
              <a:t> </a:t>
            </a:r>
            <a:r>
              <a:rPr lang="de-DE" sz="1400" dirty="0" err="1" smtClean="0"/>
              <a:t>decisions</a:t>
            </a:r>
            <a:r>
              <a:rPr lang="de-DE" sz="1400" dirty="0" smtClean="0"/>
              <a:t> </a:t>
            </a:r>
            <a:r>
              <a:rPr lang="de-DE" sz="1400" dirty="0" err="1" smtClean="0"/>
              <a:t>of</a:t>
            </a:r>
            <a:r>
              <a:rPr lang="de-DE" sz="1400" dirty="0" smtClean="0"/>
              <a:t> different Technical Boards </a:t>
            </a:r>
            <a:r>
              <a:rPr lang="de-DE" sz="1400" dirty="0" err="1" smtClean="0"/>
              <a:t>of</a:t>
            </a:r>
            <a:r>
              <a:rPr lang="de-DE" sz="1400" dirty="0" smtClean="0"/>
              <a:t> Appeals </a:t>
            </a:r>
            <a:r>
              <a:rPr lang="de-DE" sz="1400" dirty="0" err="1" smtClean="0"/>
              <a:t>or</a:t>
            </a:r>
            <a:r>
              <a:rPr lang="de-DE" sz="1400" dirty="0" smtClean="0"/>
              <a:t> </a:t>
            </a:r>
            <a:r>
              <a:rPr lang="de-DE" sz="1400" dirty="0" err="1" smtClean="0"/>
              <a:t>if</a:t>
            </a:r>
            <a:r>
              <a:rPr lang="de-DE" sz="1400" dirty="0" smtClean="0"/>
              <a:t> a </a:t>
            </a:r>
            <a:r>
              <a:rPr lang="de-DE" sz="1400" dirty="0" err="1" smtClean="0"/>
              <a:t>point</a:t>
            </a:r>
            <a:r>
              <a:rPr lang="de-DE" sz="1400" dirty="0" smtClean="0"/>
              <a:t> </a:t>
            </a:r>
            <a:r>
              <a:rPr lang="de-DE" sz="1400" dirty="0" err="1" smtClean="0"/>
              <a:t>of</a:t>
            </a:r>
            <a:r>
              <a:rPr lang="de-DE" sz="1400" dirty="0" smtClean="0"/>
              <a:t> </a:t>
            </a:r>
            <a:r>
              <a:rPr lang="de-DE" sz="1400" dirty="0" err="1" smtClean="0"/>
              <a:t>law</a:t>
            </a:r>
            <a:r>
              <a:rPr lang="de-DE" sz="1400" dirty="0" smtClean="0"/>
              <a:t> </a:t>
            </a:r>
            <a:r>
              <a:rPr lang="de-DE" sz="1400" dirty="0" err="1" smtClean="0"/>
              <a:t>of</a:t>
            </a:r>
            <a:r>
              <a:rPr lang="de-DE" sz="1400" dirty="0" smtClean="0"/>
              <a:t> fundamental </a:t>
            </a:r>
            <a:r>
              <a:rPr lang="de-DE" sz="1400" dirty="0" err="1" smtClean="0"/>
              <a:t>importance</a:t>
            </a:r>
            <a:r>
              <a:rPr lang="de-DE" sz="1400" dirty="0" smtClean="0"/>
              <a:t> </a:t>
            </a:r>
            <a:r>
              <a:rPr lang="de-DE" sz="1400" dirty="0" err="1" smtClean="0"/>
              <a:t>arises</a:t>
            </a:r>
            <a:r>
              <a:rPr lang="de-DE" sz="1400" dirty="0" smtClean="0"/>
              <a:t>, </a:t>
            </a:r>
            <a:r>
              <a:rPr lang="de-DE" sz="1400" dirty="0" err="1" smtClean="0"/>
              <a:t>the</a:t>
            </a:r>
            <a:r>
              <a:rPr lang="de-DE" sz="1400" dirty="0" smtClean="0"/>
              <a:t> Technical Appeal Board </a:t>
            </a:r>
            <a:r>
              <a:rPr lang="de-DE" sz="1400" dirty="0" err="1" smtClean="0"/>
              <a:t>members</a:t>
            </a:r>
            <a:r>
              <a:rPr lang="de-DE" sz="1400" dirty="0" smtClean="0"/>
              <a:t> </a:t>
            </a:r>
            <a:r>
              <a:rPr lang="de-DE" sz="1400" dirty="0" err="1" smtClean="0"/>
              <a:t>or</a:t>
            </a:r>
            <a:r>
              <a:rPr lang="de-DE" sz="1400" dirty="0" smtClean="0"/>
              <a:t> </a:t>
            </a:r>
            <a:r>
              <a:rPr lang="de-DE" sz="1400" dirty="0" err="1" smtClean="0"/>
              <a:t>the</a:t>
            </a:r>
            <a:r>
              <a:rPr lang="de-DE" sz="1400" dirty="0" smtClean="0"/>
              <a:t> </a:t>
            </a:r>
            <a:r>
              <a:rPr lang="de-DE" sz="1400" dirty="0" err="1" smtClean="0"/>
              <a:t>president</a:t>
            </a:r>
            <a:r>
              <a:rPr lang="de-DE" sz="1400" dirty="0" smtClean="0"/>
              <a:t> </a:t>
            </a:r>
            <a:r>
              <a:rPr lang="de-DE" sz="1400" dirty="0" err="1" smtClean="0"/>
              <a:t>of</a:t>
            </a:r>
            <a:r>
              <a:rPr lang="de-DE" sz="1400" dirty="0" smtClean="0"/>
              <a:t> </a:t>
            </a:r>
            <a:r>
              <a:rPr lang="de-DE" sz="1400" dirty="0" err="1" smtClean="0"/>
              <a:t>the</a:t>
            </a:r>
            <a:r>
              <a:rPr lang="de-DE" sz="1400" dirty="0" smtClean="0"/>
              <a:t> EPO </a:t>
            </a:r>
            <a:r>
              <a:rPr lang="de-DE" sz="1400" dirty="0" err="1" smtClean="0"/>
              <a:t>can</a:t>
            </a:r>
            <a:r>
              <a:rPr lang="de-DE" sz="1400" dirty="0" smtClean="0"/>
              <a:t> </a:t>
            </a:r>
            <a:r>
              <a:rPr lang="de-DE" sz="1400" dirty="0" err="1" smtClean="0"/>
              <a:t>formulate</a:t>
            </a:r>
            <a:r>
              <a:rPr lang="de-DE" sz="1400" dirty="0" smtClean="0"/>
              <a:t> </a:t>
            </a:r>
            <a:r>
              <a:rPr lang="de-DE" sz="1400" dirty="0" err="1" smtClean="0"/>
              <a:t>questions</a:t>
            </a:r>
            <a:r>
              <a:rPr lang="de-DE" sz="1400" dirty="0" smtClean="0"/>
              <a:t> </a:t>
            </a:r>
            <a:r>
              <a:rPr lang="de-DE" sz="1400" dirty="0" err="1" smtClean="0"/>
              <a:t>which</a:t>
            </a:r>
            <a:r>
              <a:rPr lang="de-DE" sz="1400" dirty="0" smtClean="0"/>
              <a:t> </a:t>
            </a:r>
            <a:r>
              <a:rPr lang="de-DE" sz="1400" dirty="0" err="1" smtClean="0"/>
              <a:t>are</a:t>
            </a:r>
            <a:r>
              <a:rPr lang="de-DE" sz="1400" dirty="0" smtClean="0"/>
              <a:t> submitted </a:t>
            </a:r>
            <a:r>
              <a:rPr lang="de-DE" sz="1400" dirty="0" err="1" smtClean="0"/>
              <a:t>to</a:t>
            </a:r>
            <a:r>
              <a:rPr lang="de-DE" sz="1400" dirty="0" smtClean="0"/>
              <a:t> </a:t>
            </a:r>
            <a:r>
              <a:rPr lang="de-DE" sz="1400" dirty="0" err="1" smtClean="0"/>
              <a:t>the</a:t>
            </a:r>
            <a:r>
              <a:rPr lang="de-DE" sz="1400" dirty="0" smtClean="0"/>
              <a:t> </a:t>
            </a:r>
            <a:r>
              <a:rPr lang="de-DE" sz="1400" dirty="0" err="1" smtClean="0"/>
              <a:t>Enlarged</a:t>
            </a:r>
            <a:r>
              <a:rPr lang="de-DE" sz="1400" dirty="0" smtClean="0"/>
              <a:t> Board </a:t>
            </a:r>
            <a:r>
              <a:rPr lang="de-DE" sz="1400" dirty="0" err="1" smtClean="0"/>
              <a:t>of</a:t>
            </a:r>
            <a:r>
              <a:rPr lang="de-DE" sz="1400" dirty="0" smtClean="0"/>
              <a:t> Appeal </a:t>
            </a:r>
            <a:r>
              <a:rPr lang="de-DE" sz="1400" dirty="0" err="1" smtClean="0"/>
              <a:t>for</a:t>
            </a:r>
            <a:r>
              <a:rPr lang="de-DE" sz="1400" dirty="0" smtClean="0"/>
              <a:t> </a:t>
            </a:r>
            <a:r>
              <a:rPr lang="de-DE" sz="1400" dirty="0" err="1" smtClean="0"/>
              <a:t>clarification</a:t>
            </a:r>
            <a:r>
              <a:rPr lang="de-DE" sz="1400" dirty="0" smtClean="0"/>
              <a:t>.   </a:t>
            </a:r>
          </a:p>
          <a:p>
            <a:pPr eaLnBrk="1" hangingPunct="1">
              <a:buFont typeface="Wingdings" pitchFamily="2" charset="2"/>
              <a:buNone/>
            </a:pPr>
            <a:endParaRPr lang="de-DE" sz="1400" dirty="0" smtClean="0"/>
          </a:p>
          <a:p>
            <a:pPr eaLnBrk="1" hangingPunct="1">
              <a:buFont typeface="Wingdings" pitchFamily="2" charset="2"/>
              <a:buNone/>
            </a:pPr>
            <a:r>
              <a:rPr lang="de-DE" sz="1400" dirty="0" smtClean="0"/>
              <a:t>	[</a:t>
            </a:r>
            <a:r>
              <a:rPr lang="de-DE" sz="1400" i="1" dirty="0" err="1" smtClean="0"/>
              <a:t>Any</a:t>
            </a:r>
            <a:r>
              <a:rPr lang="de-DE" sz="1400" i="1" dirty="0" smtClean="0"/>
              <a:t> </a:t>
            </a:r>
            <a:r>
              <a:rPr lang="de-DE" sz="1400" i="1" dirty="0" err="1" smtClean="0"/>
              <a:t>party</a:t>
            </a:r>
            <a:r>
              <a:rPr lang="de-DE" sz="1400" i="1" dirty="0" smtClean="0"/>
              <a:t> </a:t>
            </a:r>
            <a:r>
              <a:rPr lang="de-DE" sz="1400" i="1" dirty="0" err="1" smtClean="0"/>
              <a:t>to</a:t>
            </a:r>
            <a:r>
              <a:rPr lang="de-DE" sz="1400" i="1" dirty="0" smtClean="0"/>
              <a:t> </a:t>
            </a:r>
            <a:r>
              <a:rPr lang="de-DE" sz="1400" i="1" dirty="0" err="1" smtClean="0"/>
              <a:t>appeal</a:t>
            </a:r>
            <a:r>
              <a:rPr lang="de-DE" sz="1400" i="1" dirty="0" smtClean="0"/>
              <a:t> </a:t>
            </a:r>
            <a:r>
              <a:rPr lang="de-DE" sz="1400" i="1" dirty="0" err="1" smtClean="0"/>
              <a:t>proceedings</a:t>
            </a:r>
            <a:r>
              <a:rPr lang="de-DE" sz="1400" i="1" dirty="0" smtClean="0"/>
              <a:t> </a:t>
            </a:r>
            <a:r>
              <a:rPr lang="de-DE" sz="1400" i="1" dirty="0" err="1" smtClean="0"/>
              <a:t>may</a:t>
            </a:r>
            <a:r>
              <a:rPr lang="de-DE" sz="1400" i="1" dirty="0" smtClean="0"/>
              <a:t> </a:t>
            </a:r>
            <a:r>
              <a:rPr lang="de-DE" sz="1400" i="1" dirty="0" err="1" smtClean="0"/>
              <a:t>file</a:t>
            </a:r>
            <a:r>
              <a:rPr lang="de-DE" sz="1400" i="1" dirty="0" smtClean="0"/>
              <a:t> a </a:t>
            </a:r>
            <a:r>
              <a:rPr lang="de-DE" sz="1400" i="1" dirty="0" err="1" smtClean="0"/>
              <a:t>petition</a:t>
            </a:r>
            <a:r>
              <a:rPr lang="de-DE" sz="1400" i="1" dirty="0" smtClean="0"/>
              <a:t> </a:t>
            </a:r>
            <a:r>
              <a:rPr lang="de-DE" sz="1400" i="1" dirty="0" err="1" smtClean="0"/>
              <a:t>to</a:t>
            </a:r>
            <a:r>
              <a:rPr lang="de-DE" sz="1400" i="1" dirty="0" smtClean="0"/>
              <a:t> </a:t>
            </a:r>
            <a:r>
              <a:rPr lang="de-DE" sz="1400" i="1" dirty="0" err="1" smtClean="0"/>
              <a:t>the</a:t>
            </a:r>
            <a:r>
              <a:rPr lang="de-DE" sz="1400" i="1" dirty="0" smtClean="0"/>
              <a:t> EBA </a:t>
            </a:r>
            <a:r>
              <a:rPr lang="de-DE" sz="1400" i="1" dirty="0" err="1" smtClean="0"/>
              <a:t>only</a:t>
            </a:r>
            <a:r>
              <a:rPr lang="de-DE" sz="1400" i="1" dirty="0" smtClean="0"/>
              <a:t> </a:t>
            </a:r>
            <a:r>
              <a:rPr lang="de-DE" sz="1400" i="1" dirty="0" err="1" smtClean="0"/>
              <a:t>if</a:t>
            </a:r>
            <a:r>
              <a:rPr lang="de-DE" sz="1400" i="1" dirty="0" smtClean="0"/>
              <a:t> </a:t>
            </a:r>
            <a:r>
              <a:rPr lang="de-DE" sz="1400" i="1" dirty="0" err="1" smtClean="0"/>
              <a:t>there</a:t>
            </a:r>
            <a:r>
              <a:rPr lang="de-DE" sz="1400" i="1" dirty="0" smtClean="0"/>
              <a:t> was a </a:t>
            </a:r>
            <a:r>
              <a:rPr lang="de-DE" sz="1400" i="1" dirty="0" err="1" smtClean="0"/>
              <a:t>violation</a:t>
            </a:r>
            <a:r>
              <a:rPr lang="de-DE" sz="1400" i="1" dirty="0" smtClean="0"/>
              <a:t> </a:t>
            </a:r>
            <a:r>
              <a:rPr lang="de-DE" sz="1400" i="1" dirty="0" err="1" smtClean="0"/>
              <a:t>of</a:t>
            </a:r>
            <a:r>
              <a:rPr lang="de-DE" sz="1400" i="1" dirty="0" smtClean="0"/>
              <a:t> </a:t>
            </a:r>
            <a:r>
              <a:rPr lang="de-DE" sz="1400" i="1" dirty="0" err="1" smtClean="0"/>
              <a:t>law</a:t>
            </a:r>
            <a:r>
              <a:rPr lang="de-DE" sz="1400" i="1" dirty="0" smtClean="0"/>
              <a:t> </a:t>
            </a:r>
            <a:r>
              <a:rPr lang="de-DE" sz="1400" i="1" dirty="0" err="1" smtClean="0"/>
              <a:t>during</a:t>
            </a:r>
            <a:r>
              <a:rPr lang="de-DE" sz="1400" i="1" dirty="0" smtClean="0"/>
              <a:t> an </a:t>
            </a:r>
            <a:r>
              <a:rPr lang="de-DE" sz="1400" i="1" dirty="0" err="1" smtClean="0"/>
              <a:t>appeal</a:t>
            </a:r>
            <a:r>
              <a:rPr lang="de-DE" sz="1400" i="1" dirty="0" smtClean="0"/>
              <a:t> </a:t>
            </a:r>
            <a:r>
              <a:rPr lang="de-DE" sz="1400" i="1" dirty="0" err="1" smtClean="0"/>
              <a:t>decision</a:t>
            </a:r>
            <a:r>
              <a:rPr lang="de-DE" sz="1400" i="1" dirty="0" smtClean="0"/>
              <a:t> (e.g. </a:t>
            </a:r>
            <a:r>
              <a:rPr lang="de-DE" sz="1400" i="1" dirty="0" err="1" smtClean="0"/>
              <a:t>violation</a:t>
            </a:r>
            <a:r>
              <a:rPr lang="de-DE" sz="1400" i="1" dirty="0" smtClean="0"/>
              <a:t> </a:t>
            </a:r>
            <a:r>
              <a:rPr lang="de-DE" sz="1400" i="1" dirty="0" err="1" smtClean="0"/>
              <a:t>of</a:t>
            </a:r>
            <a:r>
              <a:rPr lang="de-DE" sz="1400" i="1" dirty="0" smtClean="0"/>
              <a:t> </a:t>
            </a:r>
            <a:r>
              <a:rPr lang="de-DE" sz="1400" i="1" dirty="0" err="1" smtClean="0"/>
              <a:t>right</a:t>
            </a:r>
            <a:r>
              <a:rPr lang="de-DE" sz="1400" i="1" dirty="0" smtClean="0"/>
              <a:t> </a:t>
            </a:r>
            <a:r>
              <a:rPr lang="de-DE" sz="1400" i="1" dirty="0" err="1" smtClean="0"/>
              <a:t>to</a:t>
            </a:r>
            <a:r>
              <a:rPr lang="de-DE" sz="1400" i="1" dirty="0" smtClean="0"/>
              <a:t> </a:t>
            </a:r>
            <a:r>
              <a:rPr lang="de-DE" sz="1400" i="1" dirty="0" err="1" smtClean="0"/>
              <a:t>be</a:t>
            </a:r>
            <a:r>
              <a:rPr lang="de-DE" sz="1400" i="1" dirty="0" smtClean="0"/>
              <a:t> </a:t>
            </a:r>
            <a:r>
              <a:rPr lang="de-DE" sz="1400" i="1" dirty="0" err="1" smtClean="0"/>
              <a:t>heard</a:t>
            </a:r>
            <a:r>
              <a:rPr lang="de-DE" sz="1400" i="1" dirty="0" smtClean="0"/>
              <a:t>, </a:t>
            </a:r>
            <a:r>
              <a:rPr lang="de-DE" sz="1400" i="1" dirty="0" err="1" smtClean="0"/>
              <a:t>decision</a:t>
            </a:r>
            <a:r>
              <a:rPr lang="de-DE" sz="1400" i="1" dirty="0" smtClean="0"/>
              <a:t> </a:t>
            </a:r>
            <a:r>
              <a:rPr lang="de-DE" sz="1400" i="1" dirty="0" err="1" smtClean="0"/>
              <a:t>based</a:t>
            </a:r>
            <a:r>
              <a:rPr lang="de-DE" sz="1400" i="1" dirty="0" smtClean="0"/>
              <a:t> on a </a:t>
            </a:r>
            <a:r>
              <a:rPr lang="de-DE" sz="1400" i="1" dirty="0" err="1" smtClean="0"/>
              <a:t>criminal</a:t>
            </a:r>
            <a:r>
              <a:rPr lang="de-DE" sz="1400" i="1" dirty="0" smtClean="0"/>
              <a:t> </a:t>
            </a:r>
            <a:r>
              <a:rPr lang="de-DE" sz="1400" i="1" dirty="0" err="1" smtClean="0"/>
              <a:t>act</a:t>
            </a:r>
            <a:r>
              <a:rPr lang="de-DE" sz="1400" i="1" dirty="0" smtClean="0"/>
              <a:t>).</a:t>
            </a:r>
            <a:r>
              <a:rPr lang="de-DE" sz="1400" dirty="0" smtClean="0"/>
              <a:t>] </a:t>
            </a:r>
          </a:p>
        </p:txBody>
      </p:sp>
      <p:sp>
        <p:nvSpPr>
          <p:cNvPr id="14342"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7" name="Foliennummernplatzhalter 6"/>
          <p:cNvSpPr>
            <a:spLocks noGrp="1"/>
          </p:cNvSpPr>
          <p:nvPr>
            <p:ph type="sldNum" sz="quarter" idx="10"/>
          </p:nvPr>
        </p:nvSpPr>
        <p:spPr/>
        <p:txBody>
          <a:bodyPr/>
          <a:lstStyle/>
          <a:p>
            <a:pPr>
              <a:defRPr/>
            </a:pPr>
            <a:fld id="{4114FB16-8069-4248-AEAE-44DF4E24B011}" type="slidenum">
              <a:rPr lang="de-DE" smtClean="0"/>
              <a:pPr>
                <a:defRPr/>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981075" y="942975"/>
            <a:ext cx="8018463" cy="973138"/>
          </a:xfrm>
        </p:spPr>
        <p:txBody>
          <a:bodyPr/>
          <a:lstStyle/>
          <a:p>
            <a:r>
              <a:rPr lang="en-US" sz="2800" dirty="0" smtClean="0">
                <a:solidFill>
                  <a:schemeClr val="tx1"/>
                </a:solidFill>
              </a:rPr>
              <a:t>Biotech/</a:t>
            </a:r>
            <a:r>
              <a:rPr lang="en-US" sz="2800" dirty="0" err="1" smtClean="0">
                <a:solidFill>
                  <a:schemeClr val="tx1"/>
                </a:solidFill>
              </a:rPr>
              <a:t>Pharma</a:t>
            </a:r>
            <a:r>
              <a:rPr lang="en-US" sz="2800" dirty="0" smtClean="0">
                <a:solidFill>
                  <a:schemeClr val="tx1"/>
                </a:solidFill>
              </a:rPr>
              <a:t> related patentability</a:t>
            </a:r>
            <a:r>
              <a:rPr lang="en-US" sz="2000" dirty="0" smtClean="0">
                <a:solidFill>
                  <a:schemeClr val="tx1"/>
                </a:solidFill>
              </a:rPr>
              <a:t> </a:t>
            </a:r>
            <a:r>
              <a:rPr lang="de-DE" sz="2000" dirty="0" smtClean="0"/>
              <a:t/>
            </a:r>
            <a:br>
              <a:rPr lang="de-DE" sz="2000" dirty="0" smtClean="0"/>
            </a:br>
            <a:r>
              <a:rPr lang="de-DE" sz="2000" dirty="0" err="1" smtClean="0">
                <a:solidFill>
                  <a:schemeClr val="tx2">
                    <a:lumMod val="60000"/>
                    <a:lumOff val="40000"/>
                  </a:schemeClr>
                </a:solidFill>
              </a:rPr>
              <a:t>Decision</a:t>
            </a:r>
            <a:r>
              <a:rPr lang="de-DE" sz="2000" dirty="0" smtClean="0">
                <a:solidFill>
                  <a:schemeClr val="tx2">
                    <a:lumMod val="60000"/>
                    <a:lumOff val="40000"/>
                  </a:schemeClr>
                </a:solidFill>
              </a:rPr>
              <a:t> </a:t>
            </a:r>
            <a:r>
              <a:rPr lang="de-DE" sz="2000" dirty="0" err="1" smtClean="0">
                <a:solidFill>
                  <a:schemeClr val="tx2">
                    <a:lumMod val="60000"/>
                    <a:lumOff val="40000"/>
                  </a:schemeClr>
                </a:solidFill>
              </a:rPr>
              <a:t>of</a:t>
            </a:r>
            <a:r>
              <a:rPr lang="de-DE" sz="2000" dirty="0" smtClean="0">
                <a:solidFill>
                  <a:schemeClr val="tx2">
                    <a:lumMod val="60000"/>
                    <a:lumOff val="40000"/>
                  </a:schemeClr>
                </a:solidFill>
              </a:rPr>
              <a:t> </a:t>
            </a:r>
            <a:r>
              <a:rPr lang="de-DE" sz="2000" dirty="0" err="1" smtClean="0">
                <a:solidFill>
                  <a:schemeClr val="tx2">
                    <a:lumMod val="60000"/>
                    <a:lumOff val="40000"/>
                  </a:schemeClr>
                </a:solidFill>
              </a:rPr>
              <a:t>the</a:t>
            </a:r>
            <a:r>
              <a:rPr lang="de-DE" sz="2000" dirty="0" smtClean="0">
                <a:solidFill>
                  <a:schemeClr val="tx2">
                    <a:lumMod val="60000"/>
                    <a:lumOff val="40000"/>
                  </a:schemeClr>
                </a:solidFill>
              </a:rPr>
              <a:t> </a:t>
            </a:r>
            <a:r>
              <a:rPr lang="de-DE" sz="2000" dirty="0" err="1" smtClean="0">
                <a:solidFill>
                  <a:schemeClr val="tx2">
                    <a:lumMod val="60000"/>
                    <a:lumOff val="40000"/>
                  </a:schemeClr>
                </a:solidFill>
              </a:rPr>
              <a:t>Enlarged</a:t>
            </a:r>
            <a:r>
              <a:rPr lang="de-DE" sz="2000" dirty="0" smtClean="0">
                <a:solidFill>
                  <a:schemeClr val="tx2">
                    <a:lumMod val="60000"/>
                    <a:lumOff val="40000"/>
                  </a:schemeClr>
                </a:solidFill>
              </a:rPr>
              <a:t> Board </a:t>
            </a:r>
            <a:r>
              <a:rPr lang="de-DE" sz="2000" dirty="0" err="1" smtClean="0">
                <a:solidFill>
                  <a:schemeClr val="tx2">
                    <a:lumMod val="60000"/>
                    <a:lumOff val="40000"/>
                  </a:schemeClr>
                </a:solidFill>
              </a:rPr>
              <a:t>of</a:t>
            </a:r>
            <a:r>
              <a:rPr lang="de-DE" sz="2000" dirty="0" smtClean="0">
                <a:solidFill>
                  <a:schemeClr val="tx2">
                    <a:lumMod val="60000"/>
                    <a:lumOff val="40000"/>
                  </a:schemeClr>
                </a:solidFill>
              </a:rPr>
              <a:t> Appeal  G 2/08</a:t>
            </a:r>
            <a:r>
              <a:rPr lang="de-DE" sz="2000" dirty="0" smtClean="0"/>
              <a:t> </a:t>
            </a:r>
          </a:p>
        </p:txBody>
      </p:sp>
      <p:sp>
        <p:nvSpPr>
          <p:cNvPr id="15363" name="Inhaltsplatzhalter 2"/>
          <p:cNvSpPr>
            <a:spLocks noGrp="1"/>
          </p:cNvSpPr>
          <p:nvPr>
            <p:ph idx="1"/>
          </p:nvPr>
        </p:nvSpPr>
        <p:spPr>
          <a:xfrm>
            <a:off x="998538" y="1957388"/>
            <a:ext cx="6935787" cy="4457700"/>
          </a:xfrm>
        </p:spPr>
        <p:txBody>
          <a:bodyPr/>
          <a:lstStyle/>
          <a:p>
            <a:pPr>
              <a:tabLst>
                <a:tab pos="714375" algn="l"/>
              </a:tabLst>
            </a:pPr>
            <a:r>
              <a:rPr lang="de-DE" sz="2000" smtClean="0"/>
              <a:t>Decision was based on:</a:t>
            </a:r>
          </a:p>
          <a:p>
            <a:pPr>
              <a:buFont typeface="Wingdings" pitchFamily="2" charset="2"/>
              <a:buNone/>
              <a:tabLst>
                <a:tab pos="714375" algn="l"/>
              </a:tabLst>
            </a:pPr>
            <a:endParaRPr lang="de-DE" sz="800" smtClean="0"/>
          </a:p>
          <a:p>
            <a:pPr>
              <a:buFont typeface="Wingdings" pitchFamily="2" charset="2"/>
              <a:buNone/>
              <a:tabLst>
                <a:tab pos="714375" algn="l"/>
              </a:tabLst>
            </a:pPr>
            <a:r>
              <a:rPr lang="de-DE" sz="1600" smtClean="0"/>
              <a:t>	1.	The use of nicotinic acid or a compound metabolized to 	nicotinic acid by the body selected from a group consisting of 	(…), for the manufacture of a </a:t>
            </a:r>
            <a:r>
              <a:rPr lang="de-DE" sz="1600" smtClean="0">
                <a:solidFill>
                  <a:srgbClr val="FF0000"/>
                </a:solidFill>
              </a:rPr>
              <a:t>sustained 	release medicament 	for use in the treatment by oral administration once per day 	prior to sleep</a:t>
            </a:r>
            <a:r>
              <a:rPr lang="de-DE" sz="1600" smtClean="0"/>
              <a:t>, of hyperlipidaemia characterized in that the 	medicament does not comprise in admixture (…).  </a:t>
            </a:r>
          </a:p>
        </p:txBody>
      </p:sp>
      <p:sp>
        <p:nvSpPr>
          <p:cNvPr id="15364" name="Fußzeilenplatzhalter 3"/>
          <p:cNvSpPr>
            <a:spLocks noGrp="1"/>
          </p:cNvSpPr>
          <p:nvPr>
            <p:ph type="ftr" sz="quarter" idx="11"/>
          </p:nvPr>
        </p:nvSpPr>
        <p:spPr>
          <a:noFill/>
        </p:spPr>
        <p:txBody>
          <a:bodyPr/>
          <a:lstStyle/>
          <a:p>
            <a:r>
              <a:rPr lang="en-US" smtClean="0"/>
              <a:t>Ahmedabad, February 2015</a:t>
            </a:r>
            <a:endParaRPr lang="de-DE" smtClean="0"/>
          </a:p>
        </p:txBody>
      </p:sp>
      <p:sp>
        <p:nvSpPr>
          <p:cNvPr id="15366"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6387" name="Rectangle 3"/>
          <p:cNvSpPr>
            <a:spLocks noGrp="1" noChangeArrowheads="1"/>
          </p:cNvSpPr>
          <p:nvPr>
            <p:ph type="body" idx="1"/>
          </p:nvPr>
        </p:nvSpPr>
        <p:spPr>
          <a:xfrm>
            <a:off x="998538" y="1947863"/>
            <a:ext cx="6935787" cy="4457700"/>
          </a:xfrm>
        </p:spPr>
        <p:txBody>
          <a:bodyPr/>
          <a:lstStyle/>
          <a:p>
            <a:pPr eaLnBrk="1" hangingPunct="1">
              <a:tabLst>
                <a:tab pos="628650" algn="l"/>
              </a:tabLst>
            </a:pPr>
            <a:r>
              <a:rPr lang="de-DE" sz="2000" dirty="0" err="1" smtClean="0"/>
              <a:t>Question</a:t>
            </a:r>
            <a:r>
              <a:rPr lang="de-DE" sz="2000" dirty="0" smtClean="0"/>
              <a:t> (1): </a:t>
            </a:r>
          </a:p>
          <a:p>
            <a:pPr eaLnBrk="1" hangingPunct="1">
              <a:buFont typeface="Wingdings" pitchFamily="2" charset="2"/>
              <a:buNone/>
              <a:tabLst>
                <a:tab pos="628650" algn="l"/>
              </a:tabLst>
            </a:pPr>
            <a:endParaRPr lang="de-DE" sz="800" dirty="0" smtClean="0"/>
          </a:p>
          <a:p>
            <a:pPr eaLnBrk="1" hangingPunct="1">
              <a:buFont typeface="Wingdings" pitchFamily="2" charset="2"/>
              <a:buNone/>
              <a:tabLst>
                <a:tab pos="628650" algn="l"/>
              </a:tabLst>
            </a:pPr>
            <a:r>
              <a:rPr lang="de-DE" sz="1800" dirty="0" smtClean="0"/>
              <a:t>	</a:t>
            </a:r>
            <a:r>
              <a:rPr lang="de-DE" sz="1600" dirty="0" err="1" smtClean="0"/>
              <a:t>Where</a:t>
            </a:r>
            <a:r>
              <a:rPr lang="de-DE" sz="1600" dirty="0" smtClean="0"/>
              <a:t> </a:t>
            </a:r>
            <a:r>
              <a:rPr lang="de-DE" sz="1600" dirty="0" err="1" smtClean="0"/>
              <a:t>it</a:t>
            </a:r>
            <a:r>
              <a:rPr lang="de-DE" sz="1600" dirty="0" smtClean="0"/>
              <a:t> </a:t>
            </a:r>
            <a:r>
              <a:rPr lang="de-DE" sz="1600" dirty="0" err="1" smtClean="0"/>
              <a:t>is</a:t>
            </a:r>
            <a:r>
              <a:rPr lang="de-DE" sz="1600" dirty="0" smtClean="0"/>
              <a:t> </a:t>
            </a:r>
            <a:r>
              <a:rPr lang="de-DE" sz="1600" dirty="0" err="1" smtClean="0"/>
              <a:t>already</a:t>
            </a:r>
            <a:r>
              <a:rPr lang="de-DE" sz="1600" dirty="0" smtClean="0"/>
              <a:t> </a:t>
            </a:r>
            <a:r>
              <a:rPr lang="de-DE" sz="1600" dirty="0" err="1" smtClean="0"/>
              <a:t>known</a:t>
            </a:r>
            <a:r>
              <a:rPr lang="de-DE" sz="1600" dirty="0" smtClean="0"/>
              <a:t> </a:t>
            </a:r>
            <a:r>
              <a:rPr lang="de-DE" sz="1600" dirty="0" err="1" smtClean="0"/>
              <a:t>to</a:t>
            </a:r>
            <a:r>
              <a:rPr lang="de-DE" sz="1600" dirty="0" smtClean="0"/>
              <a:t> </a:t>
            </a:r>
            <a:r>
              <a:rPr lang="de-DE" sz="1600" dirty="0" err="1" smtClean="0"/>
              <a:t>use</a:t>
            </a:r>
            <a:r>
              <a:rPr lang="de-DE" sz="1600" dirty="0" smtClean="0"/>
              <a:t> a </a:t>
            </a:r>
            <a:r>
              <a:rPr lang="de-DE" sz="1600" dirty="0" err="1" smtClean="0"/>
              <a:t>particular</a:t>
            </a:r>
            <a:r>
              <a:rPr lang="de-DE" sz="1600" dirty="0" smtClean="0"/>
              <a:t> </a:t>
            </a:r>
            <a:r>
              <a:rPr lang="de-DE" sz="1600" dirty="0" err="1" smtClean="0"/>
              <a:t>medicament</a:t>
            </a:r>
            <a:r>
              <a:rPr lang="de-DE" sz="1600" dirty="0" smtClean="0"/>
              <a:t> </a:t>
            </a:r>
            <a:r>
              <a:rPr lang="de-DE" sz="1600" dirty="0" err="1" smtClean="0"/>
              <a:t>to</a:t>
            </a:r>
            <a:r>
              <a:rPr lang="de-DE" sz="1600" dirty="0" smtClean="0"/>
              <a:t> </a:t>
            </a:r>
            <a:r>
              <a:rPr lang="de-DE" sz="1600" dirty="0" err="1" smtClean="0"/>
              <a:t>treat</a:t>
            </a:r>
            <a:r>
              <a:rPr lang="de-DE" sz="1600" dirty="0" smtClean="0"/>
              <a:t> a </a:t>
            </a:r>
            <a:r>
              <a:rPr lang="de-DE" sz="1600" dirty="0" err="1" smtClean="0"/>
              <a:t>particular</a:t>
            </a:r>
            <a:r>
              <a:rPr lang="de-DE" sz="1600" dirty="0" smtClean="0"/>
              <a:t> </a:t>
            </a:r>
            <a:r>
              <a:rPr lang="de-DE" sz="1600" dirty="0" err="1" smtClean="0"/>
              <a:t>illness</a:t>
            </a:r>
            <a:r>
              <a:rPr lang="de-DE" sz="1600" dirty="0" smtClean="0"/>
              <a:t>, </a:t>
            </a:r>
            <a:r>
              <a:rPr lang="de-DE" sz="1600" dirty="0" err="1" smtClean="0"/>
              <a:t>can</a:t>
            </a:r>
            <a:r>
              <a:rPr lang="de-DE" sz="1600" dirty="0" smtClean="0"/>
              <a:t> </a:t>
            </a:r>
            <a:r>
              <a:rPr lang="de-DE" sz="1600" dirty="0" err="1" smtClean="0"/>
              <a:t>this</a:t>
            </a:r>
            <a:r>
              <a:rPr lang="de-DE" sz="1600" dirty="0" smtClean="0"/>
              <a:t> </a:t>
            </a:r>
            <a:r>
              <a:rPr lang="de-DE" sz="1600" dirty="0" err="1" smtClean="0"/>
              <a:t>known</a:t>
            </a:r>
            <a:r>
              <a:rPr lang="de-DE" sz="1600" dirty="0" smtClean="0"/>
              <a:t> </a:t>
            </a:r>
            <a:r>
              <a:rPr lang="de-DE" sz="1600" dirty="0" err="1" smtClean="0"/>
              <a:t>medicament</a:t>
            </a:r>
            <a:r>
              <a:rPr lang="de-DE" sz="1600" dirty="0" smtClean="0"/>
              <a:t> </a:t>
            </a:r>
            <a:r>
              <a:rPr lang="de-DE" sz="1600" dirty="0" err="1" smtClean="0"/>
              <a:t>be</a:t>
            </a:r>
            <a:r>
              <a:rPr lang="de-DE" sz="1600" dirty="0" smtClean="0"/>
              <a:t> </a:t>
            </a:r>
            <a:r>
              <a:rPr lang="de-DE" sz="1600" dirty="0" err="1" smtClean="0"/>
              <a:t>patented</a:t>
            </a:r>
            <a:r>
              <a:rPr lang="de-DE" sz="1600" dirty="0" smtClean="0"/>
              <a:t> </a:t>
            </a:r>
            <a:r>
              <a:rPr lang="de-DE" sz="1600" dirty="0" err="1" smtClean="0"/>
              <a:t>under</a:t>
            </a:r>
            <a:r>
              <a:rPr lang="de-DE" sz="1600" dirty="0" smtClean="0"/>
              <a:t> </a:t>
            </a:r>
            <a:r>
              <a:rPr lang="de-DE" sz="1600" dirty="0" err="1" smtClean="0"/>
              <a:t>the</a:t>
            </a:r>
            <a:r>
              <a:rPr lang="de-DE" sz="1600" dirty="0" smtClean="0"/>
              <a:t> </a:t>
            </a:r>
            <a:r>
              <a:rPr lang="de-DE" sz="1600" dirty="0" err="1" smtClean="0"/>
              <a:t>provisions</a:t>
            </a:r>
            <a:r>
              <a:rPr lang="de-DE" sz="1600" dirty="0" smtClean="0"/>
              <a:t> </a:t>
            </a:r>
            <a:r>
              <a:rPr lang="de-DE" sz="1600" dirty="0" err="1" smtClean="0"/>
              <a:t>of</a:t>
            </a:r>
            <a:r>
              <a:rPr lang="de-DE" sz="1600" dirty="0" smtClean="0"/>
              <a:t> Art. 53(c) and 54(5) EPC 2000 </a:t>
            </a:r>
            <a:r>
              <a:rPr lang="de-DE" sz="1600" dirty="0" err="1" smtClean="0"/>
              <a:t>for</a:t>
            </a:r>
            <a:r>
              <a:rPr lang="de-DE" sz="1600" dirty="0" smtClean="0"/>
              <a:t> </a:t>
            </a:r>
            <a:r>
              <a:rPr lang="de-DE" sz="1600" dirty="0" err="1" smtClean="0"/>
              <a:t>use</a:t>
            </a:r>
            <a:r>
              <a:rPr lang="de-DE" sz="1600" dirty="0" smtClean="0"/>
              <a:t> in a different, </a:t>
            </a:r>
            <a:r>
              <a:rPr lang="de-DE" sz="1600" dirty="0" err="1" smtClean="0"/>
              <a:t>new</a:t>
            </a:r>
            <a:r>
              <a:rPr lang="de-DE" sz="1600" dirty="0" smtClean="0"/>
              <a:t> and </a:t>
            </a:r>
            <a:r>
              <a:rPr lang="de-DE" sz="1600" dirty="0" err="1" smtClean="0"/>
              <a:t>inventive</a:t>
            </a:r>
            <a:r>
              <a:rPr lang="de-DE" sz="1600" dirty="0" smtClean="0"/>
              <a:t> </a:t>
            </a:r>
            <a:r>
              <a:rPr lang="de-DE" sz="1600" dirty="0" err="1" smtClean="0"/>
              <a:t>treatment</a:t>
            </a:r>
            <a:r>
              <a:rPr lang="de-DE" sz="1600" dirty="0" smtClean="0"/>
              <a:t> </a:t>
            </a:r>
            <a:r>
              <a:rPr lang="de-DE" sz="1600" dirty="0" err="1" smtClean="0"/>
              <a:t>by</a:t>
            </a:r>
            <a:r>
              <a:rPr lang="de-DE" sz="1600" dirty="0" smtClean="0"/>
              <a:t> </a:t>
            </a:r>
            <a:r>
              <a:rPr lang="de-DE" sz="1600" dirty="0" err="1" smtClean="0"/>
              <a:t>therapy</a:t>
            </a:r>
            <a:r>
              <a:rPr lang="de-DE" sz="1600" dirty="0" smtClean="0"/>
              <a:t> </a:t>
            </a:r>
            <a:r>
              <a:rPr lang="de-DE" sz="1600" dirty="0" err="1" smtClean="0"/>
              <a:t>of</a:t>
            </a:r>
            <a:r>
              <a:rPr lang="de-DE" sz="1600" dirty="0" smtClean="0"/>
              <a:t> </a:t>
            </a:r>
            <a:r>
              <a:rPr lang="de-DE" sz="1600" dirty="0" err="1" smtClean="0"/>
              <a:t>the</a:t>
            </a:r>
            <a:r>
              <a:rPr lang="de-DE" sz="1600" dirty="0" smtClean="0"/>
              <a:t> SAME </a:t>
            </a:r>
            <a:r>
              <a:rPr lang="de-DE" sz="1600" dirty="0" err="1" smtClean="0"/>
              <a:t>illness</a:t>
            </a:r>
            <a:r>
              <a:rPr lang="de-DE" sz="1600" dirty="0" smtClean="0"/>
              <a:t> ?</a:t>
            </a:r>
          </a:p>
          <a:p>
            <a:pPr eaLnBrk="1" hangingPunct="1">
              <a:buFont typeface="Wingdings" pitchFamily="2" charset="2"/>
              <a:buNone/>
              <a:tabLst>
                <a:tab pos="628650" algn="l"/>
              </a:tabLst>
            </a:pPr>
            <a:endParaRPr lang="de-DE" sz="1200" dirty="0" smtClean="0">
              <a:solidFill>
                <a:srgbClr val="FF0000"/>
              </a:solidFill>
              <a:sym typeface="Wingdings 3" pitchFamily="18" charset="2"/>
            </a:endParaRPr>
          </a:p>
          <a:p>
            <a:pPr eaLnBrk="1" hangingPunct="1">
              <a:buFont typeface="Wingdings" pitchFamily="2" charset="2"/>
              <a:buNone/>
              <a:tabLst>
                <a:tab pos="628650" algn="l"/>
              </a:tabLst>
            </a:pPr>
            <a:r>
              <a:rPr lang="de-DE" sz="1800" dirty="0" smtClean="0">
                <a:solidFill>
                  <a:srgbClr val="FF0000"/>
                </a:solidFill>
                <a:sym typeface="Wingdings 3" pitchFamily="18" charset="2"/>
              </a:rPr>
              <a:t>	</a:t>
            </a:r>
            <a:r>
              <a:rPr lang="de-DE" sz="1600" dirty="0" smtClean="0">
                <a:solidFill>
                  <a:srgbClr val="FF0000"/>
                </a:solidFill>
                <a:sym typeface="Wingdings 3" pitchFamily="18" charset="2"/>
              </a:rPr>
              <a:t></a:t>
            </a:r>
            <a:r>
              <a:rPr lang="de-DE" sz="1600" dirty="0" smtClean="0">
                <a:solidFill>
                  <a:srgbClr val="FF0000"/>
                </a:solidFill>
              </a:rPr>
              <a:t>	</a:t>
            </a:r>
            <a:r>
              <a:rPr lang="de-DE" sz="1600" dirty="0" err="1" smtClean="0">
                <a:solidFill>
                  <a:srgbClr val="FF0000"/>
                </a:solidFill>
              </a:rPr>
              <a:t>Where</a:t>
            </a:r>
            <a:r>
              <a:rPr lang="de-DE" sz="1600" dirty="0" smtClean="0">
                <a:solidFill>
                  <a:srgbClr val="FF0000"/>
                </a:solidFill>
              </a:rPr>
              <a:t> </a:t>
            </a:r>
            <a:r>
              <a:rPr lang="de-DE" sz="1600" dirty="0" err="1" smtClean="0">
                <a:solidFill>
                  <a:srgbClr val="FF0000"/>
                </a:solidFill>
              </a:rPr>
              <a:t>it</a:t>
            </a:r>
            <a:r>
              <a:rPr lang="de-DE" sz="1600" dirty="0" smtClean="0">
                <a:solidFill>
                  <a:srgbClr val="FF0000"/>
                </a:solidFill>
              </a:rPr>
              <a:t> </a:t>
            </a:r>
            <a:r>
              <a:rPr lang="de-DE" sz="1600" dirty="0" err="1" smtClean="0">
                <a:solidFill>
                  <a:srgbClr val="FF0000"/>
                </a:solidFill>
              </a:rPr>
              <a:t>is</a:t>
            </a:r>
            <a:r>
              <a:rPr lang="de-DE" sz="1600" dirty="0" smtClean="0">
                <a:solidFill>
                  <a:srgbClr val="FF0000"/>
                </a:solidFill>
              </a:rPr>
              <a:t> </a:t>
            </a:r>
            <a:r>
              <a:rPr lang="de-DE" sz="1600" dirty="0" err="1" smtClean="0">
                <a:solidFill>
                  <a:srgbClr val="FF0000"/>
                </a:solidFill>
              </a:rPr>
              <a:t>already</a:t>
            </a:r>
            <a:r>
              <a:rPr lang="de-DE" sz="1600" dirty="0" smtClean="0">
                <a:solidFill>
                  <a:srgbClr val="FF0000"/>
                </a:solidFill>
              </a:rPr>
              <a:t> </a:t>
            </a:r>
            <a:r>
              <a:rPr lang="de-DE" sz="1600" dirty="0" err="1" smtClean="0">
                <a:solidFill>
                  <a:srgbClr val="FF0000"/>
                </a:solidFill>
              </a:rPr>
              <a:t>known</a:t>
            </a:r>
            <a:r>
              <a:rPr lang="de-DE" sz="1600" dirty="0" smtClean="0">
                <a:solidFill>
                  <a:srgbClr val="FF0000"/>
                </a:solidFill>
              </a:rPr>
              <a:t> </a:t>
            </a:r>
            <a:r>
              <a:rPr lang="de-DE" sz="1600" dirty="0" err="1" smtClean="0">
                <a:solidFill>
                  <a:srgbClr val="FF0000"/>
                </a:solidFill>
              </a:rPr>
              <a:t>to</a:t>
            </a:r>
            <a:r>
              <a:rPr lang="de-DE" sz="1600" dirty="0" smtClean="0">
                <a:solidFill>
                  <a:srgbClr val="FF0000"/>
                </a:solidFill>
              </a:rPr>
              <a:t> </a:t>
            </a:r>
            <a:r>
              <a:rPr lang="de-DE" sz="1600" dirty="0" err="1" smtClean="0">
                <a:solidFill>
                  <a:srgbClr val="FF0000"/>
                </a:solidFill>
              </a:rPr>
              <a:t>use</a:t>
            </a:r>
            <a:r>
              <a:rPr lang="de-DE" sz="1600" dirty="0" smtClean="0">
                <a:solidFill>
                  <a:srgbClr val="FF0000"/>
                </a:solidFill>
              </a:rPr>
              <a:t> a </a:t>
            </a:r>
            <a:r>
              <a:rPr lang="de-DE" sz="1600" dirty="0" err="1" smtClean="0">
                <a:solidFill>
                  <a:srgbClr val="FF0000"/>
                </a:solidFill>
              </a:rPr>
              <a:t>medicament</a:t>
            </a:r>
            <a:r>
              <a:rPr lang="de-DE" sz="1600" dirty="0" smtClean="0">
                <a:solidFill>
                  <a:srgbClr val="FF0000"/>
                </a:solidFill>
              </a:rPr>
              <a:t> </a:t>
            </a:r>
            <a:r>
              <a:rPr lang="de-DE" sz="1600" dirty="0" err="1" smtClean="0">
                <a:solidFill>
                  <a:srgbClr val="FF0000"/>
                </a:solidFill>
              </a:rPr>
              <a:t>to</a:t>
            </a:r>
            <a:r>
              <a:rPr lang="de-DE" sz="1600" dirty="0" smtClean="0">
                <a:solidFill>
                  <a:srgbClr val="FF0000"/>
                </a:solidFill>
              </a:rPr>
              <a:t> </a:t>
            </a:r>
            <a:r>
              <a:rPr lang="de-DE" sz="1600" dirty="0" err="1" smtClean="0">
                <a:solidFill>
                  <a:srgbClr val="FF0000"/>
                </a:solidFill>
              </a:rPr>
              <a:t>treat</a:t>
            </a:r>
            <a:r>
              <a:rPr lang="de-DE" sz="1600" dirty="0" smtClean="0">
                <a:solidFill>
                  <a:srgbClr val="FF0000"/>
                </a:solidFill>
              </a:rPr>
              <a:t> an 	</a:t>
            </a:r>
            <a:r>
              <a:rPr lang="de-DE" sz="1600" dirty="0" err="1" smtClean="0">
                <a:solidFill>
                  <a:srgbClr val="FF0000"/>
                </a:solidFill>
              </a:rPr>
              <a:t>illness</a:t>
            </a:r>
            <a:r>
              <a:rPr lang="de-DE" sz="1600" dirty="0" smtClean="0">
                <a:solidFill>
                  <a:srgbClr val="FF0000"/>
                </a:solidFill>
              </a:rPr>
              <a:t>, Art. 54(5) EPC </a:t>
            </a:r>
            <a:r>
              <a:rPr lang="de-DE" sz="1600" dirty="0" err="1" smtClean="0">
                <a:solidFill>
                  <a:srgbClr val="FF0000"/>
                </a:solidFill>
              </a:rPr>
              <a:t>does</a:t>
            </a:r>
            <a:r>
              <a:rPr lang="de-DE" sz="1600" dirty="0" smtClean="0">
                <a:solidFill>
                  <a:srgbClr val="FF0000"/>
                </a:solidFill>
              </a:rPr>
              <a:t> NOT </a:t>
            </a:r>
            <a:r>
              <a:rPr lang="de-DE" sz="1600" dirty="0" err="1" smtClean="0">
                <a:solidFill>
                  <a:srgbClr val="FF0000"/>
                </a:solidFill>
              </a:rPr>
              <a:t>exclude</a:t>
            </a:r>
            <a:r>
              <a:rPr lang="de-DE" sz="1600" dirty="0" smtClean="0">
                <a:solidFill>
                  <a:srgbClr val="FF0000"/>
                </a:solidFill>
              </a:rPr>
              <a:t> </a:t>
            </a:r>
            <a:r>
              <a:rPr lang="de-DE" sz="1600" dirty="0" err="1" smtClean="0">
                <a:solidFill>
                  <a:srgbClr val="FF0000"/>
                </a:solidFill>
              </a:rPr>
              <a:t>that</a:t>
            </a:r>
            <a:r>
              <a:rPr lang="de-DE" sz="1600" dirty="0" smtClean="0">
                <a:solidFill>
                  <a:srgbClr val="FF0000"/>
                </a:solidFill>
              </a:rPr>
              <a:t> </a:t>
            </a:r>
            <a:r>
              <a:rPr lang="de-DE" sz="1600" dirty="0" err="1" smtClean="0">
                <a:solidFill>
                  <a:srgbClr val="FF0000"/>
                </a:solidFill>
              </a:rPr>
              <a:t>this</a:t>
            </a:r>
            <a:r>
              <a:rPr lang="de-DE" sz="1600" dirty="0" smtClean="0">
                <a:solidFill>
                  <a:srgbClr val="FF0000"/>
                </a:solidFill>
              </a:rPr>
              <a:t> 	</a:t>
            </a:r>
            <a:r>
              <a:rPr lang="de-DE" sz="1600" dirty="0" err="1" smtClean="0">
                <a:solidFill>
                  <a:srgbClr val="FF0000"/>
                </a:solidFill>
              </a:rPr>
              <a:t>medicament</a:t>
            </a:r>
            <a:r>
              <a:rPr lang="de-DE" sz="1600" dirty="0" smtClean="0">
                <a:solidFill>
                  <a:srgbClr val="FF0000"/>
                </a:solidFill>
              </a:rPr>
              <a:t> 	</a:t>
            </a:r>
            <a:r>
              <a:rPr lang="de-DE" sz="1600" dirty="0" err="1" smtClean="0">
                <a:solidFill>
                  <a:srgbClr val="FF0000"/>
                </a:solidFill>
              </a:rPr>
              <a:t>be</a:t>
            </a:r>
            <a:r>
              <a:rPr lang="de-DE" sz="1600" dirty="0" smtClean="0">
                <a:solidFill>
                  <a:srgbClr val="FF0000"/>
                </a:solidFill>
              </a:rPr>
              <a:t> </a:t>
            </a:r>
            <a:r>
              <a:rPr lang="de-DE" sz="1600" dirty="0" err="1" smtClean="0">
                <a:solidFill>
                  <a:srgbClr val="FF0000"/>
                </a:solidFill>
              </a:rPr>
              <a:t>patented</a:t>
            </a:r>
            <a:r>
              <a:rPr lang="de-DE" sz="1600" dirty="0" smtClean="0">
                <a:solidFill>
                  <a:srgbClr val="FF0000"/>
                </a:solidFill>
              </a:rPr>
              <a:t> </a:t>
            </a:r>
            <a:r>
              <a:rPr lang="de-DE" sz="1600" dirty="0" err="1" smtClean="0">
                <a:solidFill>
                  <a:srgbClr val="FF0000"/>
                </a:solidFill>
              </a:rPr>
              <a:t>for</a:t>
            </a:r>
            <a:r>
              <a:rPr lang="de-DE" sz="1600" dirty="0" smtClean="0">
                <a:solidFill>
                  <a:srgbClr val="FF0000"/>
                </a:solidFill>
              </a:rPr>
              <a:t> </a:t>
            </a:r>
            <a:r>
              <a:rPr lang="de-DE" sz="1600" dirty="0" err="1" smtClean="0">
                <a:solidFill>
                  <a:srgbClr val="FF0000"/>
                </a:solidFill>
              </a:rPr>
              <a:t>use</a:t>
            </a:r>
            <a:r>
              <a:rPr lang="de-DE" sz="1600" dirty="0" smtClean="0">
                <a:solidFill>
                  <a:srgbClr val="FF0000"/>
                </a:solidFill>
              </a:rPr>
              <a:t> in a different </a:t>
            </a:r>
            <a:r>
              <a:rPr lang="de-DE" sz="1600" dirty="0" err="1" smtClean="0">
                <a:solidFill>
                  <a:srgbClr val="FF0000"/>
                </a:solidFill>
              </a:rPr>
              <a:t>treatment</a:t>
            </a:r>
            <a:r>
              <a:rPr lang="de-DE" sz="1600" dirty="0" smtClean="0">
                <a:solidFill>
                  <a:srgbClr val="FF0000"/>
                </a:solidFill>
              </a:rPr>
              <a:t> </a:t>
            </a:r>
            <a:r>
              <a:rPr lang="de-DE" sz="1600" dirty="0" err="1" smtClean="0">
                <a:solidFill>
                  <a:srgbClr val="FF0000"/>
                </a:solidFill>
              </a:rPr>
              <a:t>by</a:t>
            </a:r>
            <a:r>
              <a:rPr lang="de-DE" sz="1600" dirty="0" smtClean="0">
                <a:solidFill>
                  <a:srgbClr val="FF0000"/>
                </a:solidFill>
              </a:rPr>
              <a:t> </a:t>
            </a:r>
            <a:r>
              <a:rPr lang="de-DE" sz="1600" dirty="0" err="1" smtClean="0">
                <a:solidFill>
                  <a:srgbClr val="FF0000"/>
                </a:solidFill>
              </a:rPr>
              <a:t>therapy</a:t>
            </a:r>
            <a:r>
              <a:rPr lang="de-DE" sz="1600" dirty="0" smtClean="0">
                <a:solidFill>
                  <a:srgbClr val="FF0000"/>
                </a:solidFill>
              </a:rPr>
              <a:t> </a:t>
            </a:r>
            <a:r>
              <a:rPr lang="de-DE" sz="1600" dirty="0" err="1" smtClean="0">
                <a:solidFill>
                  <a:srgbClr val="FF0000"/>
                </a:solidFill>
              </a:rPr>
              <a:t>of</a:t>
            </a:r>
            <a:r>
              <a:rPr lang="de-DE" sz="1600" dirty="0" smtClean="0">
                <a:solidFill>
                  <a:srgbClr val="FF0000"/>
                </a:solidFill>
              </a:rPr>
              <a:t> </a:t>
            </a:r>
            <a:r>
              <a:rPr lang="de-DE" sz="1600" dirty="0" err="1" smtClean="0">
                <a:solidFill>
                  <a:srgbClr val="FF0000"/>
                </a:solidFill>
              </a:rPr>
              <a:t>the</a:t>
            </a:r>
            <a:r>
              <a:rPr lang="de-DE" sz="1600" dirty="0" smtClean="0">
                <a:solidFill>
                  <a:srgbClr val="FF0000"/>
                </a:solidFill>
              </a:rPr>
              <a:t> 	same </a:t>
            </a:r>
            <a:r>
              <a:rPr lang="de-DE" sz="1600" dirty="0" err="1" smtClean="0">
                <a:solidFill>
                  <a:srgbClr val="FF0000"/>
                </a:solidFill>
              </a:rPr>
              <a:t>illness</a:t>
            </a:r>
            <a:r>
              <a:rPr lang="de-DE" sz="1600" dirty="0" smtClean="0">
                <a:solidFill>
                  <a:srgbClr val="FF0000"/>
                </a:solidFill>
              </a:rPr>
              <a:t>.</a:t>
            </a:r>
          </a:p>
        </p:txBody>
      </p:sp>
      <p:sp>
        <p:nvSpPr>
          <p:cNvPr id="16388"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en-US" sz="2800" b="1" dirty="0" smtClean="0"/>
              <a:t>Biotech/</a:t>
            </a:r>
            <a:r>
              <a:rPr lang="en-US" sz="2800" b="1" dirty="0" err="1" smtClean="0"/>
              <a:t>Pharma</a:t>
            </a:r>
            <a:r>
              <a:rPr lang="en-US" sz="2800" b="1" dirty="0" smtClean="0"/>
              <a:t> related patentability</a:t>
            </a:r>
            <a:r>
              <a:rPr lang="en-US" sz="2800" dirty="0" smtClean="0"/>
              <a:t> </a:t>
            </a:r>
            <a:r>
              <a:rPr lang="de-DE" sz="2800" dirty="0" smtClean="0"/>
              <a:t/>
            </a:r>
            <a:br>
              <a:rPr lang="de-DE" sz="2800" dirty="0" smtClean="0"/>
            </a:b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the</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Enlarged</a:t>
            </a:r>
            <a:r>
              <a:rPr lang="de-DE" sz="2000" b="1" dirty="0" smtClean="0">
                <a:solidFill>
                  <a:schemeClr val="tx2">
                    <a:lumMod val="60000"/>
                    <a:lumOff val="40000"/>
                  </a:schemeClr>
                </a:solidFill>
              </a:rPr>
              <a:t> Board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Appeal  G 2/08</a:t>
            </a:r>
            <a:r>
              <a:rPr lang="de-DE" sz="2000" b="1" dirty="0" smtClean="0">
                <a:solidFill>
                  <a:srgbClr val="0070C0"/>
                </a:solidFill>
              </a:rPr>
              <a:t> </a:t>
            </a:r>
            <a:endParaRPr lang="de-DE" sz="2000" b="1" dirty="0">
              <a:solidFill>
                <a:srgbClr val="0070C0"/>
              </a:solidFill>
            </a:endParaRPr>
          </a:p>
        </p:txBody>
      </p:sp>
      <p:sp>
        <p:nvSpPr>
          <p:cNvPr id="16390"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22</a:t>
            </a:fld>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7411" name="Rectangle 3"/>
          <p:cNvSpPr>
            <a:spLocks noGrp="1" noChangeArrowheads="1"/>
          </p:cNvSpPr>
          <p:nvPr>
            <p:ph type="body" idx="1"/>
          </p:nvPr>
        </p:nvSpPr>
        <p:spPr>
          <a:xfrm>
            <a:off x="971600" y="1844824"/>
            <a:ext cx="6962725" cy="3239939"/>
          </a:xfrm>
        </p:spPr>
        <p:txBody>
          <a:bodyPr/>
          <a:lstStyle/>
          <a:p>
            <a:pPr eaLnBrk="1" hangingPunct="1">
              <a:buFont typeface="Wingdings" pitchFamily="2" charset="2"/>
              <a:buNone/>
              <a:tabLst>
                <a:tab pos="714375" algn="l"/>
              </a:tabLst>
            </a:pPr>
            <a:endParaRPr lang="de-DE" dirty="0" smtClean="0"/>
          </a:p>
          <a:p>
            <a:pPr eaLnBrk="1" hangingPunct="1">
              <a:tabLst>
                <a:tab pos="714375" algn="l"/>
              </a:tabLst>
            </a:pPr>
            <a:r>
              <a:rPr lang="de-DE" sz="2000" dirty="0" err="1" smtClean="0"/>
              <a:t>Question</a:t>
            </a:r>
            <a:r>
              <a:rPr lang="de-DE" sz="2000" dirty="0" smtClean="0"/>
              <a:t> (2): </a:t>
            </a:r>
          </a:p>
          <a:p>
            <a:pPr eaLnBrk="1" hangingPunct="1">
              <a:buFont typeface="Wingdings" pitchFamily="2" charset="2"/>
              <a:buNone/>
              <a:tabLst>
                <a:tab pos="714375" algn="l"/>
              </a:tabLst>
            </a:pPr>
            <a:r>
              <a:rPr lang="de-DE" sz="800" dirty="0" smtClean="0"/>
              <a:t>	</a:t>
            </a:r>
          </a:p>
          <a:p>
            <a:pPr eaLnBrk="1" hangingPunct="1">
              <a:buFont typeface="Wingdings" pitchFamily="2" charset="2"/>
              <a:buNone/>
              <a:tabLst>
                <a:tab pos="714375" algn="l"/>
              </a:tabLst>
            </a:pPr>
            <a:r>
              <a:rPr lang="de-DE" sz="2000" dirty="0" smtClean="0"/>
              <a:t>	</a:t>
            </a:r>
            <a:r>
              <a:rPr lang="de-DE" sz="1600" dirty="0" err="1" smtClean="0"/>
              <a:t>If</a:t>
            </a:r>
            <a:r>
              <a:rPr lang="de-DE" sz="1600" dirty="0" smtClean="0"/>
              <a:t> </a:t>
            </a:r>
            <a:r>
              <a:rPr lang="de-DE" sz="1600" dirty="0" err="1" smtClean="0"/>
              <a:t>the</a:t>
            </a:r>
            <a:r>
              <a:rPr lang="de-DE" sz="1600" dirty="0" smtClean="0"/>
              <a:t> </a:t>
            </a:r>
            <a:r>
              <a:rPr lang="de-DE" sz="1600" dirty="0" err="1" smtClean="0"/>
              <a:t>answer</a:t>
            </a:r>
            <a:r>
              <a:rPr lang="de-DE" sz="1600" dirty="0" smtClean="0"/>
              <a:t> </a:t>
            </a:r>
            <a:r>
              <a:rPr lang="de-DE" sz="1600" dirty="0" err="1" smtClean="0"/>
              <a:t>to</a:t>
            </a:r>
            <a:r>
              <a:rPr lang="de-DE" sz="1600" dirty="0" smtClean="0"/>
              <a:t> </a:t>
            </a:r>
            <a:r>
              <a:rPr lang="de-DE" sz="1600" dirty="0" err="1" smtClean="0"/>
              <a:t>question</a:t>
            </a:r>
            <a:r>
              <a:rPr lang="de-DE" sz="1600" dirty="0" smtClean="0"/>
              <a:t> 1 </a:t>
            </a:r>
            <a:r>
              <a:rPr lang="de-DE" sz="1600" dirty="0" err="1" smtClean="0"/>
              <a:t>is</a:t>
            </a:r>
            <a:r>
              <a:rPr lang="de-DE" sz="1600" dirty="0" smtClean="0"/>
              <a:t> </a:t>
            </a:r>
            <a:r>
              <a:rPr lang="de-DE" sz="1600" dirty="0" err="1" smtClean="0"/>
              <a:t>yes</a:t>
            </a:r>
            <a:r>
              <a:rPr lang="de-DE" sz="1600" dirty="0" smtClean="0"/>
              <a:t>, </a:t>
            </a:r>
            <a:r>
              <a:rPr lang="de-DE" sz="1600" dirty="0" err="1" smtClean="0"/>
              <a:t>is</a:t>
            </a:r>
            <a:r>
              <a:rPr lang="de-DE" sz="1600" dirty="0" smtClean="0"/>
              <a:t> such </a:t>
            </a:r>
            <a:r>
              <a:rPr lang="de-DE" sz="1600" dirty="0" err="1" smtClean="0"/>
              <a:t>patenting</a:t>
            </a:r>
            <a:r>
              <a:rPr lang="de-DE" sz="1600" dirty="0" smtClean="0"/>
              <a:t> also </a:t>
            </a:r>
            <a:r>
              <a:rPr lang="de-DE" sz="1600" dirty="0" err="1" smtClean="0"/>
              <a:t>possible</a:t>
            </a:r>
            <a:r>
              <a:rPr lang="de-DE" sz="1600" dirty="0" smtClean="0"/>
              <a:t> </a:t>
            </a:r>
            <a:r>
              <a:rPr lang="de-DE" sz="1600" dirty="0" err="1" smtClean="0"/>
              <a:t>where</a:t>
            </a:r>
            <a:r>
              <a:rPr lang="de-DE" sz="1600" dirty="0" smtClean="0"/>
              <a:t> </a:t>
            </a:r>
            <a:r>
              <a:rPr lang="de-DE" sz="1600" dirty="0" err="1" smtClean="0"/>
              <a:t>the</a:t>
            </a:r>
            <a:r>
              <a:rPr lang="de-DE" sz="1600" dirty="0" smtClean="0"/>
              <a:t> </a:t>
            </a:r>
            <a:r>
              <a:rPr lang="de-DE" sz="1600" dirty="0" err="1" smtClean="0"/>
              <a:t>only</a:t>
            </a:r>
            <a:r>
              <a:rPr lang="de-DE" sz="1600" dirty="0" smtClean="0"/>
              <a:t> </a:t>
            </a:r>
            <a:r>
              <a:rPr lang="de-DE" sz="1600" dirty="0" err="1" smtClean="0"/>
              <a:t>novel</a:t>
            </a:r>
            <a:r>
              <a:rPr lang="de-DE" sz="1600" dirty="0" smtClean="0"/>
              <a:t> </a:t>
            </a:r>
            <a:r>
              <a:rPr lang="de-DE" sz="1600" dirty="0" err="1" smtClean="0"/>
              <a:t>feature</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treatment</a:t>
            </a:r>
            <a:r>
              <a:rPr lang="de-DE" sz="1600" dirty="0" smtClean="0"/>
              <a:t> </a:t>
            </a:r>
            <a:r>
              <a:rPr lang="de-DE" sz="1600" dirty="0" err="1" smtClean="0"/>
              <a:t>is</a:t>
            </a:r>
            <a:r>
              <a:rPr lang="de-DE" sz="1600" dirty="0" smtClean="0"/>
              <a:t> a </a:t>
            </a:r>
            <a:r>
              <a:rPr lang="de-DE" sz="1600" dirty="0" err="1" smtClean="0"/>
              <a:t>new</a:t>
            </a:r>
            <a:r>
              <a:rPr lang="de-DE" sz="1600" dirty="0" smtClean="0"/>
              <a:t> and </a:t>
            </a:r>
            <a:r>
              <a:rPr lang="de-DE" sz="1600" dirty="0" err="1" smtClean="0"/>
              <a:t>inventive</a:t>
            </a:r>
            <a:r>
              <a:rPr lang="de-DE" sz="1600" dirty="0" smtClean="0"/>
              <a:t> </a:t>
            </a:r>
            <a:r>
              <a:rPr lang="de-DE" sz="1600" dirty="0" err="1" smtClean="0"/>
              <a:t>dosage</a:t>
            </a:r>
            <a:r>
              <a:rPr lang="de-DE" sz="1600" dirty="0" smtClean="0"/>
              <a:t> </a:t>
            </a:r>
            <a:r>
              <a:rPr lang="de-DE" sz="1600" dirty="0" err="1" smtClean="0"/>
              <a:t>regime</a:t>
            </a:r>
            <a:r>
              <a:rPr lang="de-DE" sz="1600" dirty="0" smtClean="0"/>
              <a:t>?</a:t>
            </a:r>
          </a:p>
          <a:p>
            <a:pPr eaLnBrk="1" hangingPunct="1">
              <a:buFont typeface="Wingdings" pitchFamily="2" charset="2"/>
              <a:buNone/>
              <a:tabLst>
                <a:tab pos="714375" algn="l"/>
              </a:tabLst>
            </a:pPr>
            <a:endParaRPr lang="de-DE" sz="1200" dirty="0" smtClean="0"/>
          </a:p>
          <a:p>
            <a:pPr eaLnBrk="1" hangingPunct="1">
              <a:buFont typeface="Wingdings" pitchFamily="2" charset="2"/>
              <a:buNone/>
              <a:tabLst>
                <a:tab pos="714375" algn="l"/>
              </a:tabLst>
            </a:pPr>
            <a:r>
              <a:rPr lang="de-DE" sz="1600" dirty="0" smtClean="0"/>
              <a:t>	</a:t>
            </a:r>
            <a:r>
              <a:rPr lang="de-DE" sz="1600" dirty="0" smtClean="0">
                <a:solidFill>
                  <a:srgbClr val="FF0000"/>
                </a:solidFill>
                <a:sym typeface="Wingdings 3" pitchFamily="18" charset="2"/>
              </a:rPr>
              <a:t></a:t>
            </a:r>
            <a:r>
              <a:rPr lang="de-DE" sz="1600" dirty="0" smtClean="0">
                <a:solidFill>
                  <a:srgbClr val="FF0000"/>
                </a:solidFill>
              </a:rPr>
              <a:t>	Such </a:t>
            </a:r>
            <a:r>
              <a:rPr lang="de-DE" sz="1600" dirty="0" err="1" smtClean="0">
                <a:solidFill>
                  <a:srgbClr val="FF0000"/>
                </a:solidFill>
              </a:rPr>
              <a:t>patenting</a:t>
            </a:r>
            <a:r>
              <a:rPr lang="de-DE" sz="1600" dirty="0" smtClean="0">
                <a:solidFill>
                  <a:srgbClr val="FF0000"/>
                </a:solidFill>
              </a:rPr>
              <a:t> </a:t>
            </a:r>
            <a:r>
              <a:rPr lang="de-DE" sz="1600" dirty="0" err="1" smtClean="0">
                <a:solidFill>
                  <a:srgbClr val="FF0000"/>
                </a:solidFill>
              </a:rPr>
              <a:t>is</a:t>
            </a:r>
            <a:r>
              <a:rPr lang="de-DE" sz="1600" dirty="0" smtClean="0">
                <a:solidFill>
                  <a:srgbClr val="FF0000"/>
                </a:solidFill>
              </a:rPr>
              <a:t> also not </a:t>
            </a:r>
            <a:r>
              <a:rPr lang="de-DE" sz="1600" dirty="0" err="1" smtClean="0">
                <a:solidFill>
                  <a:srgbClr val="FF0000"/>
                </a:solidFill>
              </a:rPr>
              <a:t>excluded</a:t>
            </a:r>
            <a:r>
              <a:rPr lang="de-DE" sz="1600" dirty="0" smtClean="0">
                <a:solidFill>
                  <a:srgbClr val="FF0000"/>
                </a:solidFill>
              </a:rPr>
              <a:t> </a:t>
            </a:r>
            <a:r>
              <a:rPr lang="de-DE" sz="1600" dirty="0" err="1" smtClean="0">
                <a:solidFill>
                  <a:srgbClr val="FF0000"/>
                </a:solidFill>
              </a:rPr>
              <a:t>where</a:t>
            </a:r>
            <a:r>
              <a:rPr lang="de-DE" sz="1600" dirty="0" smtClean="0">
                <a:solidFill>
                  <a:srgbClr val="FF0000"/>
                </a:solidFill>
              </a:rPr>
              <a:t> a </a:t>
            </a:r>
            <a:r>
              <a:rPr lang="de-DE" sz="1600" dirty="0" err="1" smtClean="0">
                <a:solidFill>
                  <a:srgbClr val="FF0000"/>
                </a:solidFill>
              </a:rPr>
              <a:t>dosage</a:t>
            </a:r>
            <a:r>
              <a:rPr lang="de-DE" sz="1600" dirty="0" smtClean="0">
                <a:solidFill>
                  <a:srgbClr val="FF0000"/>
                </a:solidFill>
              </a:rPr>
              <a:t> 	</a:t>
            </a:r>
            <a:r>
              <a:rPr lang="de-DE" sz="1600" dirty="0" err="1" smtClean="0">
                <a:solidFill>
                  <a:srgbClr val="FF0000"/>
                </a:solidFill>
              </a:rPr>
              <a:t>regime</a:t>
            </a:r>
            <a:r>
              <a:rPr lang="de-DE" sz="1600" dirty="0" smtClean="0">
                <a:solidFill>
                  <a:srgbClr val="FF0000"/>
                </a:solidFill>
              </a:rPr>
              <a:t> </a:t>
            </a:r>
            <a:r>
              <a:rPr lang="de-DE" sz="1600" dirty="0" err="1" smtClean="0">
                <a:solidFill>
                  <a:srgbClr val="FF0000"/>
                </a:solidFill>
              </a:rPr>
              <a:t>is</a:t>
            </a:r>
            <a:r>
              <a:rPr lang="de-DE" sz="1600" dirty="0" smtClean="0">
                <a:solidFill>
                  <a:srgbClr val="FF0000"/>
                </a:solidFill>
              </a:rPr>
              <a:t> </a:t>
            </a:r>
            <a:r>
              <a:rPr lang="de-DE" sz="1600" dirty="0" err="1" smtClean="0">
                <a:solidFill>
                  <a:srgbClr val="FF0000"/>
                </a:solidFill>
              </a:rPr>
              <a:t>the</a:t>
            </a:r>
            <a:r>
              <a:rPr lang="de-DE" sz="1600" dirty="0" smtClean="0">
                <a:solidFill>
                  <a:srgbClr val="FF0000"/>
                </a:solidFill>
              </a:rPr>
              <a:t> ONLY </a:t>
            </a:r>
            <a:r>
              <a:rPr lang="de-DE" sz="1600" dirty="0" err="1" smtClean="0">
                <a:solidFill>
                  <a:srgbClr val="FF0000"/>
                </a:solidFill>
              </a:rPr>
              <a:t>feature</a:t>
            </a:r>
            <a:r>
              <a:rPr lang="de-DE" sz="1600" dirty="0" smtClean="0">
                <a:solidFill>
                  <a:srgbClr val="FF0000"/>
                </a:solidFill>
              </a:rPr>
              <a:t> </a:t>
            </a:r>
            <a:r>
              <a:rPr lang="de-DE" sz="1600" dirty="0" err="1" smtClean="0">
                <a:solidFill>
                  <a:srgbClr val="FF0000"/>
                </a:solidFill>
              </a:rPr>
              <a:t>claimed</a:t>
            </a:r>
            <a:r>
              <a:rPr lang="de-DE" sz="1600" dirty="0" smtClean="0">
                <a:solidFill>
                  <a:srgbClr val="FF0000"/>
                </a:solidFill>
              </a:rPr>
              <a:t> </a:t>
            </a:r>
            <a:r>
              <a:rPr lang="de-DE" sz="1600" dirty="0" err="1" smtClean="0">
                <a:solidFill>
                  <a:srgbClr val="FF0000"/>
                </a:solidFill>
              </a:rPr>
              <a:t>which</a:t>
            </a:r>
            <a:r>
              <a:rPr lang="de-DE" sz="1600" dirty="0" smtClean="0">
                <a:solidFill>
                  <a:srgbClr val="FF0000"/>
                </a:solidFill>
              </a:rPr>
              <a:t> </a:t>
            </a:r>
            <a:r>
              <a:rPr lang="de-DE" sz="1600" dirty="0" err="1" smtClean="0">
                <a:solidFill>
                  <a:srgbClr val="FF0000"/>
                </a:solidFill>
              </a:rPr>
              <a:t>is</a:t>
            </a:r>
            <a:r>
              <a:rPr lang="de-DE" sz="1600" dirty="0" smtClean="0">
                <a:solidFill>
                  <a:srgbClr val="FF0000"/>
                </a:solidFill>
              </a:rPr>
              <a:t> not                	</a:t>
            </a:r>
            <a:r>
              <a:rPr lang="de-DE" sz="1600" dirty="0" err="1" smtClean="0">
                <a:solidFill>
                  <a:srgbClr val="FF0000"/>
                </a:solidFill>
              </a:rPr>
              <a:t>comprised</a:t>
            </a:r>
            <a:r>
              <a:rPr lang="de-DE" sz="1600" dirty="0" smtClean="0">
                <a:solidFill>
                  <a:srgbClr val="FF0000"/>
                </a:solidFill>
              </a:rPr>
              <a:t> in </a:t>
            </a:r>
            <a:r>
              <a:rPr lang="de-DE" sz="1600" dirty="0" err="1" smtClean="0">
                <a:solidFill>
                  <a:srgbClr val="FF0000"/>
                </a:solidFill>
              </a:rPr>
              <a:t>the</a:t>
            </a:r>
            <a:r>
              <a:rPr lang="de-DE" sz="1600" dirty="0" smtClean="0">
                <a:solidFill>
                  <a:srgbClr val="FF0000"/>
                </a:solidFill>
              </a:rPr>
              <a:t> </a:t>
            </a:r>
            <a:r>
              <a:rPr lang="de-DE" sz="1600" dirty="0" err="1" smtClean="0">
                <a:solidFill>
                  <a:srgbClr val="FF0000"/>
                </a:solidFill>
              </a:rPr>
              <a:t>state</a:t>
            </a:r>
            <a:r>
              <a:rPr lang="de-DE" sz="1600" dirty="0" smtClean="0">
                <a:solidFill>
                  <a:srgbClr val="FF0000"/>
                </a:solidFill>
              </a:rPr>
              <a:t> </a:t>
            </a:r>
            <a:r>
              <a:rPr lang="de-DE" sz="1600" dirty="0" err="1" smtClean="0">
                <a:solidFill>
                  <a:srgbClr val="FF0000"/>
                </a:solidFill>
              </a:rPr>
              <a:t>of</a:t>
            </a:r>
            <a:r>
              <a:rPr lang="de-DE" sz="1600" dirty="0" smtClean="0">
                <a:solidFill>
                  <a:srgbClr val="FF0000"/>
                </a:solidFill>
              </a:rPr>
              <a:t> </a:t>
            </a:r>
            <a:r>
              <a:rPr lang="de-DE" sz="1600" dirty="0" err="1" smtClean="0">
                <a:solidFill>
                  <a:srgbClr val="FF0000"/>
                </a:solidFill>
              </a:rPr>
              <a:t>the</a:t>
            </a:r>
            <a:r>
              <a:rPr lang="de-DE" sz="1600" dirty="0" smtClean="0">
                <a:solidFill>
                  <a:srgbClr val="FF0000"/>
                </a:solidFill>
              </a:rPr>
              <a:t> </a:t>
            </a:r>
            <a:r>
              <a:rPr lang="de-DE" sz="1600" dirty="0" err="1" smtClean="0">
                <a:solidFill>
                  <a:srgbClr val="FF0000"/>
                </a:solidFill>
              </a:rPr>
              <a:t>art</a:t>
            </a:r>
            <a:r>
              <a:rPr lang="de-DE" sz="1600" dirty="0" smtClean="0">
                <a:solidFill>
                  <a:srgbClr val="FF0000"/>
                </a:solidFill>
              </a:rPr>
              <a:t>. </a:t>
            </a:r>
          </a:p>
          <a:p>
            <a:pPr eaLnBrk="1" hangingPunct="1">
              <a:buFont typeface="Wingdings" pitchFamily="2" charset="2"/>
              <a:buNone/>
              <a:tabLst>
                <a:tab pos="714375" algn="l"/>
              </a:tabLst>
            </a:pPr>
            <a:endParaRPr lang="de-DE" sz="1600" dirty="0" smtClean="0"/>
          </a:p>
        </p:txBody>
      </p:sp>
      <p:sp>
        <p:nvSpPr>
          <p:cNvPr id="17412"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en-US" sz="2800" b="1" dirty="0" smtClean="0"/>
              <a:t>Biotech/</a:t>
            </a:r>
            <a:r>
              <a:rPr lang="en-US" sz="2800" b="1" dirty="0" err="1" smtClean="0"/>
              <a:t>Pharma</a:t>
            </a:r>
            <a:r>
              <a:rPr lang="en-US" sz="2800" b="1" dirty="0" smtClean="0"/>
              <a:t> related patentability</a:t>
            </a:r>
            <a:r>
              <a:rPr lang="en-US" sz="2800" dirty="0" smtClean="0"/>
              <a:t> </a:t>
            </a:r>
            <a:r>
              <a:rPr lang="de-DE" sz="2800" dirty="0" smtClean="0"/>
              <a:t/>
            </a:r>
            <a:br>
              <a:rPr lang="de-DE" sz="2800" dirty="0" smtClean="0"/>
            </a:b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the</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Enlarged</a:t>
            </a:r>
            <a:r>
              <a:rPr lang="de-DE" sz="2000" b="1" dirty="0" smtClean="0">
                <a:solidFill>
                  <a:schemeClr val="tx2">
                    <a:lumMod val="60000"/>
                    <a:lumOff val="40000"/>
                  </a:schemeClr>
                </a:solidFill>
              </a:rPr>
              <a:t> Board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Appeal  G 2/08 </a:t>
            </a:r>
            <a:endParaRPr lang="de-DE" sz="2000" b="1" dirty="0">
              <a:solidFill>
                <a:schemeClr val="tx2">
                  <a:lumMod val="60000"/>
                  <a:lumOff val="40000"/>
                </a:schemeClr>
              </a:solidFill>
            </a:endParaRPr>
          </a:p>
        </p:txBody>
      </p:sp>
      <p:sp>
        <p:nvSpPr>
          <p:cNvPr id="17414"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8435" name="Rectangle 3"/>
          <p:cNvSpPr>
            <a:spLocks noGrp="1" noChangeArrowheads="1"/>
          </p:cNvSpPr>
          <p:nvPr>
            <p:ph type="body" idx="1"/>
          </p:nvPr>
        </p:nvSpPr>
        <p:spPr>
          <a:xfrm>
            <a:off x="998538" y="1947863"/>
            <a:ext cx="6935787" cy="4457700"/>
          </a:xfrm>
        </p:spPr>
        <p:txBody>
          <a:bodyPr/>
          <a:lstStyle/>
          <a:p>
            <a:pPr eaLnBrk="1" hangingPunct="1">
              <a:tabLst>
                <a:tab pos="714375" algn="l"/>
              </a:tabLst>
            </a:pPr>
            <a:r>
              <a:rPr lang="de-DE" sz="2000" dirty="0" err="1" smtClean="0"/>
              <a:t>Question</a:t>
            </a:r>
            <a:r>
              <a:rPr lang="de-DE" sz="2000" dirty="0" smtClean="0"/>
              <a:t> (3): </a:t>
            </a:r>
          </a:p>
          <a:p>
            <a:pPr eaLnBrk="1" hangingPunct="1">
              <a:buFont typeface="Wingdings" pitchFamily="2" charset="2"/>
              <a:buNone/>
              <a:tabLst>
                <a:tab pos="714375" algn="l"/>
              </a:tabLst>
            </a:pPr>
            <a:endParaRPr lang="de-DE" sz="800" dirty="0" smtClean="0"/>
          </a:p>
          <a:p>
            <a:pPr eaLnBrk="1" hangingPunct="1">
              <a:buFont typeface="Wingdings" pitchFamily="2" charset="2"/>
              <a:buNone/>
              <a:tabLst>
                <a:tab pos="714375" algn="l"/>
              </a:tabLst>
            </a:pPr>
            <a:r>
              <a:rPr lang="de-DE" sz="2000" dirty="0" smtClean="0"/>
              <a:t>	</a:t>
            </a:r>
            <a:r>
              <a:rPr lang="de-DE" sz="1600" dirty="0" smtClean="0"/>
              <a:t>Are </a:t>
            </a:r>
            <a:r>
              <a:rPr lang="de-DE" sz="1600" dirty="0" err="1" smtClean="0"/>
              <a:t>any</a:t>
            </a:r>
            <a:r>
              <a:rPr lang="de-DE" sz="1600" dirty="0" smtClean="0"/>
              <a:t> </a:t>
            </a:r>
            <a:r>
              <a:rPr lang="de-DE" sz="1600" dirty="0" err="1" smtClean="0"/>
              <a:t>special</a:t>
            </a:r>
            <a:r>
              <a:rPr lang="de-DE" sz="1600" dirty="0" smtClean="0"/>
              <a:t> </a:t>
            </a:r>
            <a:r>
              <a:rPr lang="de-DE" sz="1600" dirty="0" err="1" smtClean="0"/>
              <a:t>considerations</a:t>
            </a:r>
            <a:r>
              <a:rPr lang="de-DE" sz="1600" dirty="0" smtClean="0"/>
              <a:t> </a:t>
            </a:r>
            <a:r>
              <a:rPr lang="de-DE" sz="1600" dirty="0" err="1" smtClean="0"/>
              <a:t>applicable</a:t>
            </a:r>
            <a:r>
              <a:rPr lang="de-DE" sz="1600" dirty="0" smtClean="0"/>
              <a:t> </a:t>
            </a:r>
            <a:r>
              <a:rPr lang="de-DE" sz="1600" dirty="0" err="1" smtClean="0"/>
              <a:t>when</a:t>
            </a:r>
            <a:r>
              <a:rPr lang="de-DE" sz="1600" dirty="0" smtClean="0"/>
              <a:t> </a:t>
            </a:r>
            <a:r>
              <a:rPr lang="de-DE" sz="1600" dirty="0" err="1" smtClean="0"/>
              <a:t>interpreting</a:t>
            </a:r>
            <a:r>
              <a:rPr lang="de-DE" sz="1600" dirty="0" smtClean="0"/>
              <a:t> and </a:t>
            </a:r>
            <a:r>
              <a:rPr lang="de-DE" sz="1600" dirty="0" err="1" smtClean="0"/>
              <a:t>applying</a:t>
            </a:r>
            <a:r>
              <a:rPr lang="de-DE" sz="1600" dirty="0" smtClean="0"/>
              <a:t> </a:t>
            </a:r>
            <a:r>
              <a:rPr lang="de-DE" sz="1600" dirty="0" err="1" smtClean="0"/>
              <a:t>Articles</a:t>
            </a:r>
            <a:r>
              <a:rPr lang="de-DE" sz="1600" dirty="0" smtClean="0"/>
              <a:t> 53 (c) and 54(5) EPC 2000?</a:t>
            </a:r>
          </a:p>
          <a:p>
            <a:pPr eaLnBrk="1" hangingPunct="1">
              <a:buFont typeface="Wingdings" pitchFamily="2" charset="2"/>
              <a:buNone/>
              <a:tabLst>
                <a:tab pos="714375" algn="l"/>
              </a:tabLst>
            </a:pPr>
            <a:endParaRPr lang="de-DE" sz="1200" dirty="0" smtClean="0"/>
          </a:p>
          <a:p>
            <a:pPr eaLnBrk="1" hangingPunct="1">
              <a:buFont typeface="Wingdings" pitchFamily="2" charset="2"/>
              <a:buNone/>
              <a:tabLst>
                <a:tab pos="714375" algn="l"/>
              </a:tabLst>
            </a:pPr>
            <a:r>
              <a:rPr lang="de-DE" sz="1800" dirty="0" smtClean="0">
                <a:solidFill>
                  <a:srgbClr val="FF0000"/>
                </a:solidFill>
              </a:rPr>
              <a:t>	</a:t>
            </a:r>
            <a:r>
              <a:rPr lang="de-DE" sz="1600" dirty="0" smtClean="0">
                <a:solidFill>
                  <a:srgbClr val="FF0000"/>
                </a:solidFill>
                <a:sym typeface="Wingdings 3" pitchFamily="18" charset="2"/>
              </a:rPr>
              <a:t></a:t>
            </a:r>
            <a:r>
              <a:rPr lang="de-DE" sz="1600" dirty="0" smtClean="0">
                <a:solidFill>
                  <a:srgbClr val="FF0000"/>
                </a:solidFill>
              </a:rPr>
              <a:t>	</a:t>
            </a:r>
            <a:r>
              <a:rPr lang="de-DE" sz="1600" dirty="0" err="1" smtClean="0">
                <a:solidFill>
                  <a:srgbClr val="FF0000"/>
                </a:solidFill>
              </a:rPr>
              <a:t>Where</a:t>
            </a:r>
            <a:r>
              <a:rPr lang="de-DE" sz="1600" dirty="0" smtClean="0">
                <a:solidFill>
                  <a:srgbClr val="FF0000"/>
                </a:solidFill>
              </a:rPr>
              <a:t> </a:t>
            </a:r>
            <a:r>
              <a:rPr lang="de-DE" sz="1600" dirty="0" err="1" smtClean="0">
                <a:solidFill>
                  <a:srgbClr val="FF0000"/>
                </a:solidFill>
              </a:rPr>
              <a:t>the</a:t>
            </a:r>
            <a:r>
              <a:rPr lang="de-DE" sz="1600" dirty="0" smtClean="0">
                <a:solidFill>
                  <a:srgbClr val="FF0000"/>
                </a:solidFill>
              </a:rPr>
              <a:t> </a:t>
            </a:r>
            <a:r>
              <a:rPr lang="de-DE" sz="1600" dirty="0" err="1" smtClean="0">
                <a:solidFill>
                  <a:srgbClr val="FF0000"/>
                </a:solidFill>
              </a:rPr>
              <a:t>subject</a:t>
            </a:r>
            <a:r>
              <a:rPr lang="de-DE" sz="1600" dirty="0" smtClean="0">
                <a:solidFill>
                  <a:srgbClr val="FF0000"/>
                </a:solidFill>
              </a:rPr>
              <a:t> matter </a:t>
            </a:r>
            <a:r>
              <a:rPr lang="de-DE" sz="1600" dirty="0" err="1" smtClean="0">
                <a:solidFill>
                  <a:srgbClr val="FF0000"/>
                </a:solidFill>
              </a:rPr>
              <a:t>of</a:t>
            </a:r>
            <a:r>
              <a:rPr lang="de-DE" sz="1600" dirty="0" smtClean="0">
                <a:solidFill>
                  <a:srgbClr val="FF0000"/>
                </a:solidFill>
              </a:rPr>
              <a:t> a </a:t>
            </a:r>
            <a:r>
              <a:rPr lang="de-DE" sz="1600" dirty="0" err="1" smtClean="0">
                <a:solidFill>
                  <a:srgbClr val="FF0000"/>
                </a:solidFill>
              </a:rPr>
              <a:t>claim</a:t>
            </a:r>
            <a:r>
              <a:rPr lang="de-DE" sz="1600" dirty="0" smtClean="0">
                <a:solidFill>
                  <a:srgbClr val="FF0000"/>
                </a:solidFill>
              </a:rPr>
              <a:t> </a:t>
            </a:r>
            <a:r>
              <a:rPr lang="de-DE" sz="1600" dirty="0" err="1" smtClean="0">
                <a:solidFill>
                  <a:srgbClr val="FF0000"/>
                </a:solidFill>
              </a:rPr>
              <a:t>is</a:t>
            </a:r>
            <a:r>
              <a:rPr lang="de-DE" sz="1600" dirty="0" smtClean="0">
                <a:solidFill>
                  <a:srgbClr val="FF0000"/>
                </a:solidFill>
              </a:rPr>
              <a:t> </a:t>
            </a:r>
            <a:r>
              <a:rPr lang="de-DE" sz="1600" dirty="0" err="1" smtClean="0">
                <a:solidFill>
                  <a:srgbClr val="FF0000"/>
                </a:solidFill>
              </a:rPr>
              <a:t>rendered</a:t>
            </a:r>
            <a:r>
              <a:rPr lang="de-DE" sz="1600" dirty="0" smtClean="0">
                <a:solidFill>
                  <a:srgbClr val="FF0000"/>
                </a:solidFill>
              </a:rPr>
              <a:t> </a:t>
            </a:r>
            <a:r>
              <a:rPr lang="de-DE" sz="1600" dirty="0" err="1" smtClean="0">
                <a:solidFill>
                  <a:srgbClr val="FF0000"/>
                </a:solidFill>
              </a:rPr>
              <a:t>novel</a:t>
            </a:r>
            <a:r>
              <a:rPr lang="de-DE" sz="1600" dirty="0" smtClean="0">
                <a:solidFill>
                  <a:srgbClr val="FF0000"/>
                </a:solidFill>
              </a:rPr>
              <a:t> 	</a:t>
            </a:r>
            <a:r>
              <a:rPr lang="de-DE" sz="1600" dirty="0" err="1" smtClean="0">
                <a:solidFill>
                  <a:srgbClr val="FF0000"/>
                </a:solidFill>
              </a:rPr>
              <a:t>only</a:t>
            </a:r>
            <a:r>
              <a:rPr lang="de-DE" sz="1600" dirty="0" smtClean="0">
                <a:solidFill>
                  <a:srgbClr val="FF0000"/>
                </a:solidFill>
              </a:rPr>
              <a:t> </a:t>
            </a:r>
            <a:r>
              <a:rPr lang="de-DE" sz="1600" dirty="0" err="1" smtClean="0">
                <a:solidFill>
                  <a:srgbClr val="FF0000"/>
                </a:solidFill>
              </a:rPr>
              <a:t>by</a:t>
            </a:r>
            <a:r>
              <a:rPr lang="de-DE" sz="1600" dirty="0" smtClean="0">
                <a:solidFill>
                  <a:srgbClr val="FF0000"/>
                </a:solidFill>
              </a:rPr>
              <a:t> a </a:t>
            </a:r>
            <a:r>
              <a:rPr lang="de-DE" sz="1600" dirty="0" err="1" smtClean="0">
                <a:solidFill>
                  <a:srgbClr val="FF0000"/>
                </a:solidFill>
              </a:rPr>
              <a:t>new</a:t>
            </a:r>
            <a:r>
              <a:rPr lang="de-DE" sz="1600" dirty="0" smtClean="0">
                <a:solidFill>
                  <a:srgbClr val="FF0000"/>
                </a:solidFill>
              </a:rPr>
              <a:t> </a:t>
            </a:r>
            <a:r>
              <a:rPr lang="de-DE" sz="1600" dirty="0" err="1" smtClean="0">
                <a:solidFill>
                  <a:srgbClr val="FF0000"/>
                </a:solidFill>
              </a:rPr>
              <a:t>therapeutic</a:t>
            </a:r>
            <a:r>
              <a:rPr lang="de-DE" sz="1600" dirty="0" smtClean="0">
                <a:solidFill>
                  <a:srgbClr val="FF0000"/>
                </a:solidFill>
              </a:rPr>
              <a:t> </a:t>
            </a:r>
            <a:r>
              <a:rPr lang="de-DE" sz="1600" dirty="0" err="1" smtClean="0">
                <a:solidFill>
                  <a:srgbClr val="FF0000"/>
                </a:solidFill>
              </a:rPr>
              <a:t>use</a:t>
            </a:r>
            <a:r>
              <a:rPr lang="de-DE" sz="1600" dirty="0" smtClean="0">
                <a:solidFill>
                  <a:srgbClr val="FF0000"/>
                </a:solidFill>
              </a:rPr>
              <a:t> </a:t>
            </a:r>
            <a:r>
              <a:rPr lang="de-DE" sz="1600" dirty="0" err="1" smtClean="0">
                <a:solidFill>
                  <a:srgbClr val="FF0000"/>
                </a:solidFill>
              </a:rPr>
              <a:t>of</a:t>
            </a:r>
            <a:r>
              <a:rPr lang="de-DE" sz="1600" dirty="0" smtClean="0">
                <a:solidFill>
                  <a:srgbClr val="FF0000"/>
                </a:solidFill>
              </a:rPr>
              <a:t> a </a:t>
            </a:r>
            <a:r>
              <a:rPr lang="de-DE" sz="1600" dirty="0" err="1" smtClean="0">
                <a:solidFill>
                  <a:srgbClr val="FF0000"/>
                </a:solidFill>
              </a:rPr>
              <a:t>medicament</a:t>
            </a:r>
            <a:r>
              <a:rPr lang="de-DE" sz="1600" dirty="0" smtClean="0">
                <a:solidFill>
                  <a:srgbClr val="FF0000"/>
                </a:solidFill>
              </a:rPr>
              <a:t>, such 	</a:t>
            </a:r>
            <a:r>
              <a:rPr lang="de-DE" sz="1600" dirty="0" err="1" smtClean="0">
                <a:solidFill>
                  <a:srgbClr val="FF0000"/>
                </a:solidFill>
              </a:rPr>
              <a:t>claim</a:t>
            </a:r>
            <a:r>
              <a:rPr lang="de-DE" sz="1600" dirty="0" smtClean="0">
                <a:solidFill>
                  <a:srgbClr val="FF0000"/>
                </a:solidFill>
              </a:rPr>
              <a:t> </a:t>
            </a:r>
            <a:r>
              <a:rPr lang="de-DE" sz="1600" dirty="0" err="1" smtClean="0">
                <a:solidFill>
                  <a:srgbClr val="FF0000"/>
                </a:solidFill>
              </a:rPr>
              <a:t>may</a:t>
            </a:r>
            <a:r>
              <a:rPr lang="de-DE" sz="1600" dirty="0" smtClean="0">
                <a:solidFill>
                  <a:srgbClr val="FF0000"/>
                </a:solidFill>
              </a:rPr>
              <a:t> </a:t>
            </a:r>
            <a:r>
              <a:rPr lang="de-DE" sz="1600" dirty="0" err="1" smtClean="0">
                <a:solidFill>
                  <a:srgbClr val="FF0000"/>
                </a:solidFill>
              </a:rPr>
              <a:t>no</a:t>
            </a:r>
            <a:r>
              <a:rPr lang="de-DE" sz="1600" dirty="0" smtClean="0">
                <a:solidFill>
                  <a:srgbClr val="FF0000"/>
                </a:solidFill>
              </a:rPr>
              <a:t> </a:t>
            </a:r>
            <a:r>
              <a:rPr lang="de-DE" sz="1600" dirty="0" err="1" smtClean="0">
                <a:solidFill>
                  <a:srgbClr val="FF0000"/>
                </a:solidFill>
              </a:rPr>
              <a:t>longer</a:t>
            </a:r>
            <a:r>
              <a:rPr lang="de-DE" sz="1600" dirty="0" smtClean="0">
                <a:solidFill>
                  <a:srgbClr val="FF0000"/>
                </a:solidFill>
              </a:rPr>
              <a:t> </a:t>
            </a:r>
            <a:r>
              <a:rPr lang="de-DE" sz="1600" dirty="0" err="1" smtClean="0">
                <a:solidFill>
                  <a:srgbClr val="FF0000"/>
                </a:solidFill>
              </a:rPr>
              <a:t>have</a:t>
            </a:r>
            <a:r>
              <a:rPr lang="de-DE" sz="1600" dirty="0" smtClean="0">
                <a:solidFill>
                  <a:srgbClr val="FF0000"/>
                </a:solidFill>
              </a:rPr>
              <a:t> </a:t>
            </a:r>
            <a:r>
              <a:rPr lang="de-DE" sz="1600" dirty="0" err="1" smtClean="0">
                <a:solidFill>
                  <a:srgbClr val="FF0000"/>
                </a:solidFill>
              </a:rPr>
              <a:t>the</a:t>
            </a:r>
            <a:r>
              <a:rPr lang="de-DE" sz="1600" dirty="0" smtClean="0">
                <a:solidFill>
                  <a:srgbClr val="FF0000"/>
                </a:solidFill>
              </a:rPr>
              <a:t> </a:t>
            </a:r>
            <a:r>
              <a:rPr lang="de-DE" sz="1600" dirty="0" err="1" smtClean="0">
                <a:solidFill>
                  <a:srgbClr val="FF0000"/>
                </a:solidFill>
              </a:rPr>
              <a:t>format</a:t>
            </a:r>
            <a:r>
              <a:rPr lang="de-DE" sz="1600" dirty="0" smtClean="0">
                <a:solidFill>
                  <a:srgbClr val="FF0000"/>
                </a:solidFill>
              </a:rPr>
              <a:t> </a:t>
            </a:r>
            <a:r>
              <a:rPr lang="de-DE" sz="1600" dirty="0" err="1" smtClean="0">
                <a:solidFill>
                  <a:srgbClr val="FF0000"/>
                </a:solidFill>
              </a:rPr>
              <a:t>of</a:t>
            </a:r>
            <a:r>
              <a:rPr lang="de-DE" sz="1600" dirty="0" smtClean="0">
                <a:solidFill>
                  <a:srgbClr val="FF0000"/>
                </a:solidFill>
              </a:rPr>
              <a:t> a so-</a:t>
            </a:r>
            <a:r>
              <a:rPr lang="de-DE" sz="1600" dirty="0" err="1" smtClean="0">
                <a:solidFill>
                  <a:srgbClr val="FF0000"/>
                </a:solidFill>
              </a:rPr>
              <a:t>called</a:t>
            </a:r>
            <a:r>
              <a:rPr lang="de-DE" sz="1600" dirty="0" smtClean="0">
                <a:solidFill>
                  <a:srgbClr val="FF0000"/>
                </a:solidFill>
              </a:rPr>
              <a:t> 	Swiss type </a:t>
            </a:r>
            <a:r>
              <a:rPr lang="de-DE" sz="1600" dirty="0" err="1" smtClean="0">
                <a:solidFill>
                  <a:srgbClr val="FF0000"/>
                </a:solidFill>
              </a:rPr>
              <a:t>claim</a:t>
            </a:r>
            <a:r>
              <a:rPr lang="de-DE" sz="1600" dirty="0" smtClean="0">
                <a:solidFill>
                  <a:srgbClr val="FF0000"/>
                </a:solidFill>
              </a:rPr>
              <a:t> </a:t>
            </a:r>
            <a:r>
              <a:rPr lang="de-DE" sz="1600" dirty="0" err="1" smtClean="0">
                <a:solidFill>
                  <a:srgbClr val="FF0000"/>
                </a:solidFill>
              </a:rPr>
              <a:t>as</a:t>
            </a:r>
            <a:r>
              <a:rPr lang="de-DE" sz="1600" dirty="0" smtClean="0">
                <a:solidFill>
                  <a:srgbClr val="FF0000"/>
                </a:solidFill>
              </a:rPr>
              <a:t> </a:t>
            </a:r>
            <a:r>
              <a:rPr lang="de-DE" sz="1600" dirty="0" err="1" smtClean="0">
                <a:solidFill>
                  <a:srgbClr val="FF0000"/>
                </a:solidFill>
              </a:rPr>
              <a:t>instituted</a:t>
            </a:r>
            <a:r>
              <a:rPr lang="de-DE" sz="1600" dirty="0" smtClean="0">
                <a:solidFill>
                  <a:srgbClr val="FF0000"/>
                </a:solidFill>
              </a:rPr>
              <a:t> </a:t>
            </a:r>
            <a:r>
              <a:rPr lang="de-DE" sz="1600" dirty="0" err="1" smtClean="0">
                <a:solidFill>
                  <a:srgbClr val="FF0000"/>
                </a:solidFill>
              </a:rPr>
              <a:t>by</a:t>
            </a:r>
            <a:r>
              <a:rPr lang="de-DE" sz="1600" dirty="0" smtClean="0">
                <a:solidFill>
                  <a:srgbClr val="FF0000"/>
                </a:solidFill>
              </a:rPr>
              <a:t> </a:t>
            </a:r>
            <a:r>
              <a:rPr lang="de-DE" sz="1600" dirty="0" err="1" smtClean="0">
                <a:solidFill>
                  <a:srgbClr val="FF0000"/>
                </a:solidFill>
              </a:rPr>
              <a:t>decision</a:t>
            </a:r>
            <a:r>
              <a:rPr lang="de-DE" sz="1600" dirty="0" smtClean="0">
                <a:solidFill>
                  <a:srgbClr val="FF0000"/>
                </a:solidFill>
              </a:rPr>
              <a:t> G 5/83.</a:t>
            </a:r>
          </a:p>
          <a:p>
            <a:pPr eaLnBrk="1" hangingPunct="1">
              <a:buFont typeface="Wingdings" pitchFamily="2" charset="2"/>
              <a:buNone/>
              <a:tabLst>
                <a:tab pos="714375" algn="l"/>
              </a:tabLst>
            </a:pPr>
            <a:endParaRPr lang="de-DE" sz="1600" dirty="0" smtClean="0">
              <a:solidFill>
                <a:srgbClr val="FF0000"/>
              </a:solidFill>
            </a:endParaRPr>
          </a:p>
          <a:p>
            <a:pPr eaLnBrk="1" hangingPunct="1">
              <a:buFont typeface="Wingdings" pitchFamily="2" charset="2"/>
              <a:buNone/>
              <a:tabLst>
                <a:tab pos="714375" algn="l"/>
              </a:tabLst>
            </a:pPr>
            <a:r>
              <a:rPr lang="de-DE" sz="1600" u="sng" dirty="0" smtClean="0">
                <a:solidFill>
                  <a:srgbClr val="00B050"/>
                </a:solidFill>
              </a:rPr>
              <a:t>Prior </a:t>
            </a:r>
            <a:r>
              <a:rPr lang="de-DE" sz="1600" u="sng" dirty="0" err="1" smtClean="0">
                <a:solidFill>
                  <a:srgbClr val="00B050"/>
                </a:solidFill>
              </a:rPr>
              <a:t>to</a:t>
            </a:r>
            <a:r>
              <a:rPr lang="de-DE" sz="1600" u="sng" dirty="0" smtClean="0">
                <a:solidFill>
                  <a:srgbClr val="00B050"/>
                </a:solidFill>
              </a:rPr>
              <a:t> G 2/08:</a:t>
            </a:r>
          </a:p>
          <a:p>
            <a:pPr marL="0" indent="0" eaLnBrk="1" hangingPunct="1">
              <a:buFont typeface="Wingdings" pitchFamily="2" charset="2"/>
              <a:buNone/>
              <a:tabLst>
                <a:tab pos="714375" algn="l"/>
              </a:tabLst>
            </a:pPr>
            <a:r>
              <a:rPr lang="de-DE" sz="1600" dirty="0" err="1" smtClean="0">
                <a:solidFill>
                  <a:srgbClr val="00B050"/>
                </a:solidFill>
              </a:rPr>
              <a:t>Use</a:t>
            </a:r>
            <a:r>
              <a:rPr lang="de-DE" sz="1600" dirty="0" smtClean="0">
                <a:solidFill>
                  <a:srgbClr val="00B050"/>
                </a:solidFill>
              </a:rPr>
              <a:t> </a:t>
            </a:r>
            <a:r>
              <a:rPr lang="de-DE" sz="1600" dirty="0" err="1" smtClean="0">
                <a:solidFill>
                  <a:srgbClr val="00B050"/>
                </a:solidFill>
              </a:rPr>
              <a:t>of</a:t>
            </a:r>
            <a:r>
              <a:rPr lang="de-DE" sz="1600" dirty="0" smtClean="0">
                <a:solidFill>
                  <a:srgbClr val="00B050"/>
                </a:solidFill>
              </a:rPr>
              <a:t> a </a:t>
            </a:r>
            <a:r>
              <a:rPr lang="de-DE" sz="1600" dirty="0" err="1" smtClean="0">
                <a:solidFill>
                  <a:srgbClr val="00B050"/>
                </a:solidFill>
              </a:rPr>
              <a:t>substance</a:t>
            </a:r>
            <a:r>
              <a:rPr lang="de-DE" sz="1600" dirty="0" smtClean="0">
                <a:solidFill>
                  <a:srgbClr val="00B050"/>
                </a:solidFill>
              </a:rPr>
              <a:t> X </a:t>
            </a:r>
            <a:r>
              <a:rPr lang="de-DE" sz="1600" dirty="0" err="1" smtClean="0">
                <a:solidFill>
                  <a:srgbClr val="00B050"/>
                </a:solidFill>
              </a:rPr>
              <a:t>for</a:t>
            </a:r>
            <a:r>
              <a:rPr lang="de-DE" sz="1600" dirty="0" smtClean="0">
                <a:solidFill>
                  <a:srgbClr val="00B050"/>
                </a:solidFill>
              </a:rPr>
              <a:t> </a:t>
            </a:r>
            <a:r>
              <a:rPr lang="de-DE" sz="1600" dirty="0" err="1" smtClean="0">
                <a:solidFill>
                  <a:srgbClr val="00B050"/>
                </a:solidFill>
              </a:rPr>
              <a:t>preparing</a:t>
            </a:r>
            <a:r>
              <a:rPr lang="de-DE" sz="1600" dirty="0" smtClean="0">
                <a:solidFill>
                  <a:srgbClr val="00B050"/>
                </a:solidFill>
              </a:rPr>
              <a:t> a </a:t>
            </a:r>
            <a:r>
              <a:rPr lang="de-DE" sz="1600" dirty="0" err="1" smtClean="0">
                <a:solidFill>
                  <a:srgbClr val="00B050"/>
                </a:solidFill>
              </a:rPr>
              <a:t>pharmaceutical</a:t>
            </a:r>
            <a:r>
              <a:rPr lang="de-DE" sz="1600" dirty="0" smtClean="0">
                <a:solidFill>
                  <a:srgbClr val="00B050"/>
                </a:solidFill>
              </a:rPr>
              <a:t> </a:t>
            </a:r>
            <a:r>
              <a:rPr lang="de-DE" sz="1600" dirty="0" err="1" smtClean="0">
                <a:solidFill>
                  <a:srgbClr val="00B050"/>
                </a:solidFill>
              </a:rPr>
              <a:t>composition</a:t>
            </a:r>
            <a:r>
              <a:rPr lang="de-DE" sz="1600" dirty="0" smtClean="0">
                <a:solidFill>
                  <a:srgbClr val="00B050"/>
                </a:solidFill>
              </a:rPr>
              <a:t> </a:t>
            </a:r>
            <a:r>
              <a:rPr lang="de-DE" sz="1600" dirty="0" err="1" smtClean="0">
                <a:solidFill>
                  <a:srgbClr val="00B050"/>
                </a:solidFill>
              </a:rPr>
              <a:t>for</a:t>
            </a:r>
            <a:r>
              <a:rPr lang="de-DE" sz="1600" dirty="0" smtClean="0">
                <a:solidFill>
                  <a:srgbClr val="00B050"/>
                </a:solidFill>
              </a:rPr>
              <a:t> </a:t>
            </a:r>
            <a:r>
              <a:rPr lang="de-DE" sz="1600" dirty="0" err="1" smtClean="0">
                <a:solidFill>
                  <a:srgbClr val="00B050"/>
                </a:solidFill>
              </a:rPr>
              <a:t>treating</a:t>
            </a:r>
            <a:r>
              <a:rPr lang="de-DE" sz="1600" dirty="0" smtClean="0">
                <a:solidFill>
                  <a:srgbClr val="00B050"/>
                </a:solidFill>
              </a:rPr>
              <a:t> </a:t>
            </a:r>
            <a:r>
              <a:rPr lang="de-DE" sz="1600" dirty="0" err="1" smtClean="0">
                <a:solidFill>
                  <a:srgbClr val="00B050"/>
                </a:solidFill>
              </a:rPr>
              <a:t>disease</a:t>
            </a:r>
            <a:r>
              <a:rPr lang="de-DE" sz="1600" dirty="0" smtClean="0">
                <a:solidFill>
                  <a:srgbClr val="00B050"/>
                </a:solidFill>
              </a:rPr>
              <a:t> Y</a:t>
            </a:r>
          </a:p>
          <a:p>
            <a:pPr eaLnBrk="1" hangingPunct="1">
              <a:buFont typeface="Wingdings" pitchFamily="2" charset="2"/>
              <a:buNone/>
              <a:tabLst>
                <a:tab pos="714375" algn="l"/>
              </a:tabLst>
            </a:pPr>
            <a:endParaRPr lang="de-DE" sz="1600" dirty="0" smtClean="0">
              <a:solidFill>
                <a:srgbClr val="00B050"/>
              </a:solidFill>
            </a:endParaRPr>
          </a:p>
          <a:p>
            <a:pPr eaLnBrk="1" hangingPunct="1">
              <a:buFont typeface="Wingdings" pitchFamily="2" charset="2"/>
              <a:buNone/>
              <a:tabLst>
                <a:tab pos="714375" algn="l"/>
              </a:tabLst>
            </a:pPr>
            <a:r>
              <a:rPr lang="de-DE" sz="1600" u="sng" dirty="0" smtClean="0">
                <a:solidFill>
                  <a:srgbClr val="00B050"/>
                </a:solidFill>
              </a:rPr>
              <a:t>After G 2/08:</a:t>
            </a:r>
          </a:p>
          <a:p>
            <a:pPr eaLnBrk="1" hangingPunct="1">
              <a:buFont typeface="Wingdings" pitchFamily="2" charset="2"/>
              <a:buNone/>
              <a:tabLst>
                <a:tab pos="714375" algn="l"/>
              </a:tabLst>
            </a:pPr>
            <a:r>
              <a:rPr lang="de-DE" sz="1600" dirty="0" err="1" smtClean="0">
                <a:solidFill>
                  <a:srgbClr val="00B050"/>
                </a:solidFill>
              </a:rPr>
              <a:t>Substance</a:t>
            </a:r>
            <a:r>
              <a:rPr lang="de-DE" sz="1600" dirty="0" smtClean="0">
                <a:solidFill>
                  <a:srgbClr val="00B050"/>
                </a:solidFill>
              </a:rPr>
              <a:t> X </a:t>
            </a:r>
            <a:r>
              <a:rPr lang="de-DE" sz="1600" dirty="0" err="1" smtClean="0">
                <a:solidFill>
                  <a:srgbClr val="00B050"/>
                </a:solidFill>
              </a:rPr>
              <a:t>for</a:t>
            </a:r>
            <a:r>
              <a:rPr lang="de-DE" sz="1600" dirty="0" smtClean="0">
                <a:solidFill>
                  <a:srgbClr val="00B050"/>
                </a:solidFill>
              </a:rPr>
              <a:t> </a:t>
            </a:r>
            <a:r>
              <a:rPr lang="de-DE" sz="1600" dirty="0" err="1" smtClean="0">
                <a:solidFill>
                  <a:srgbClr val="00B050"/>
                </a:solidFill>
              </a:rPr>
              <a:t>use</a:t>
            </a:r>
            <a:r>
              <a:rPr lang="de-DE" sz="1600" dirty="0" smtClean="0">
                <a:solidFill>
                  <a:srgbClr val="00B050"/>
                </a:solidFill>
              </a:rPr>
              <a:t> in a </a:t>
            </a:r>
            <a:r>
              <a:rPr lang="de-DE" sz="1600" dirty="0" err="1" smtClean="0">
                <a:solidFill>
                  <a:srgbClr val="00B050"/>
                </a:solidFill>
              </a:rPr>
              <a:t>method</a:t>
            </a:r>
            <a:r>
              <a:rPr lang="de-DE" sz="1600" dirty="0" smtClean="0">
                <a:solidFill>
                  <a:srgbClr val="00B050"/>
                </a:solidFill>
              </a:rPr>
              <a:t> </a:t>
            </a:r>
            <a:r>
              <a:rPr lang="de-DE" sz="1600" dirty="0" err="1" smtClean="0">
                <a:solidFill>
                  <a:srgbClr val="00B050"/>
                </a:solidFill>
              </a:rPr>
              <a:t>of</a:t>
            </a:r>
            <a:r>
              <a:rPr lang="de-DE" sz="1600" dirty="0" smtClean="0">
                <a:solidFill>
                  <a:srgbClr val="00B050"/>
                </a:solidFill>
              </a:rPr>
              <a:t> </a:t>
            </a:r>
            <a:r>
              <a:rPr lang="de-DE" sz="1600" dirty="0" err="1" smtClean="0">
                <a:solidFill>
                  <a:srgbClr val="00B050"/>
                </a:solidFill>
              </a:rPr>
              <a:t>treating</a:t>
            </a:r>
            <a:r>
              <a:rPr lang="de-DE" sz="1600" dirty="0" smtClean="0">
                <a:solidFill>
                  <a:srgbClr val="00B050"/>
                </a:solidFill>
              </a:rPr>
              <a:t> </a:t>
            </a:r>
            <a:r>
              <a:rPr lang="de-DE" sz="1600" dirty="0" err="1" smtClean="0">
                <a:solidFill>
                  <a:srgbClr val="00B050"/>
                </a:solidFill>
              </a:rPr>
              <a:t>disease</a:t>
            </a:r>
            <a:r>
              <a:rPr lang="de-DE" sz="1600" dirty="0" smtClean="0">
                <a:solidFill>
                  <a:srgbClr val="00B050"/>
                </a:solidFill>
              </a:rPr>
              <a:t> Y (</a:t>
            </a:r>
            <a:r>
              <a:rPr lang="de-DE" sz="1600" dirty="0" err="1" smtClean="0">
                <a:solidFill>
                  <a:srgbClr val="00B050"/>
                </a:solidFill>
              </a:rPr>
              <a:t>c.f</a:t>
            </a:r>
            <a:r>
              <a:rPr lang="de-DE" sz="1600" dirty="0" smtClean="0">
                <a:solidFill>
                  <a:srgbClr val="00B050"/>
                </a:solidFill>
              </a:rPr>
              <a:t>. </a:t>
            </a:r>
            <a:r>
              <a:rPr lang="de-DE" sz="1600" dirty="0" err="1" smtClean="0">
                <a:solidFill>
                  <a:srgbClr val="00B050"/>
                </a:solidFill>
              </a:rPr>
              <a:t>above</a:t>
            </a:r>
            <a:r>
              <a:rPr lang="de-DE" sz="1600" dirty="0" smtClean="0">
                <a:solidFill>
                  <a:srgbClr val="00B050"/>
                </a:solidFill>
              </a:rPr>
              <a:t>)</a:t>
            </a:r>
          </a:p>
          <a:p>
            <a:pPr eaLnBrk="1" hangingPunct="1">
              <a:buFont typeface="Wingdings" pitchFamily="2" charset="2"/>
              <a:buNone/>
              <a:tabLst>
                <a:tab pos="714375" algn="l"/>
              </a:tabLst>
            </a:pPr>
            <a:r>
              <a:rPr lang="de-DE" sz="2000" dirty="0" smtClean="0"/>
              <a:t>	</a:t>
            </a:r>
          </a:p>
        </p:txBody>
      </p:sp>
      <p:sp>
        <p:nvSpPr>
          <p:cNvPr id="18436"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en-US" sz="2800" b="1" dirty="0" smtClean="0"/>
              <a:t>Biotech/</a:t>
            </a:r>
            <a:r>
              <a:rPr lang="en-US" sz="2800" b="1" dirty="0" err="1" smtClean="0"/>
              <a:t>Pharma</a:t>
            </a:r>
            <a:r>
              <a:rPr lang="en-US" sz="2800" b="1" dirty="0" smtClean="0"/>
              <a:t> related patentability</a:t>
            </a:r>
            <a:r>
              <a:rPr lang="en-US" sz="2800" dirty="0" smtClean="0"/>
              <a:t> </a:t>
            </a:r>
            <a:r>
              <a:rPr lang="de-DE" sz="2800" dirty="0" smtClean="0"/>
              <a:t/>
            </a:r>
            <a:br>
              <a:rPr lang="de-DE" sz="2800" dirty="0" smtClean="0"/>
            </a:b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the</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Enlarged</a:t>
            </a:r>
            <a:r>
              <a:rPr lang="de-DE" sz="2000" b="1" dirty="0" smtClean="0">
                <a:solidFill>
                  <a:schemeClr val="tx2">
                    <a:lumMod val="60000"/>
                    <a:lumOff val="40000"/>
                  </a:schemeClr>
                </a:solidFill>
              </a:rPr>
              <a:t> Board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Appeal  G 2/08 </a:t>
            </a:r>
            <a:endParaRPr lang="de-DE" sz="2000" b="1" dirty="0">
              <a:solidFill>
                <a:schemeClr val="tx2">
                  <a:lumMod val="60000"/>
                  <a:lumOff val="40000"/>
                </a:schemeClr>
              </a:solidFill>
            </a:endParaRPr>
          </a:p>
        </p:txBody>
      </p:sp>
      <p:sp>
        <p:nvSpPr>
          <p:cNvPr id="18438"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24</a:t>
            </a:fld>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489" y="6248400"/>
            <a:ext cx="18323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endParaRPr lang="de-DE" altLang="de-DE" sz="2400">
              <a:solidFill>
                <a:schemeClr val="tx1"/>
              </a:solidFill>
              <a:latin typeface="Times" pitchFamily="-84" charset="0"/>
            </a:endParaRPr>
          </a:p>
        </p:txBody>
      </p:sp>
      <p:sp>
        <p:nvSpPr>
          <p:cNvPr id="24579" name="Rectangle 3"/>
          <p:cNvSpPr>
            <a:spLocks noChangeArrowheads="1"/>
          </p:cNvSpPr>
          <p:nvPr/>
        </p:nvSpPr>
        <p:spPr bwMode="auto">
          <a:xfrm>
            <a:off x="718269" y="295275"/>
            <a:ext cx="9092696"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endParaRPr lang="de-DE" altLang="de-DE" sz="3200" dirty="0" smtClean="0"/>
          </a:p>
          <a:p>
            <a:r>
              <a:rPr lang="en-US" b="1" dirty="0" smtClean="0">
                <a:solidFill>
                  <a:schemeClr val="tx1"/>
                </a:solidFill>
                <a:latin typeface="+mj-lt"/>
              </a:rPr>
              <a:t>Biotech/</a:t>
            </a:r>
            <a:r>
              <a:rPr lang="en-US" b="1" dirty="0" err="1" smtClean="0">
                <a:solidFill>
                  <a:schemeClr val="tx1"/>
                </a:solidFill>
                <a:latin typeface="+mj-lt"/>
              </a:rPr>
              <a:t>Pharma</a:t>
            </a:r>
            <a:r>
              <a:rPr lang="en-US" b="1" dirty="0" smtClean="0">
                <a:solidFill>
                  <a:schemeClr val="tx1"/>
                </a:solidFill>
                <a:latin typeface="+mj-lt"/>
              </a:rPr>
              <a:t> related patentability</a:t>
            </a:r>
            <a:r>
              <a:rPr lang="en-US" sz="2000" dirty="0" smtClean="0"/>
              <a:t> </a:t>
            </a:r>
            <a:r>
              <a:rPr lang="de-DE" sz="2000" dirty="0" smtClean="0"/>
              <a:t/>
            </a:r>
            <a:br>
              <a:rPr lang="de-DE" sz="2000" dirty="0" smtClean="0"/>
            </a:br>
            <a:r>
              <a:rPr lang="de-DE" altLang="de-DE" sz="2000" b="1" dirty="0" err="1" smtClean="0">
                <a:solidFill>
                  <a:schemeClr val="tx2">
                    <a:lumMod val="60000"/>
                    <a:lumOff val="40000"/>
                  </a:schemeClr>
                </a:solidFill>
                <a:latin typeface="+mj-lt"/>
              </a:rPr>
              <a:t>Examples</a:t>
            </a:r>
            <a:r>
              <a:rPr lang="de-DE" altLang="de-DE" sz="2000" b="1" dirty="0" smtClean="0">
                <a:solidFill>
                  <a:schemeClr val="tx2">
                    <a:lumMod val="60000"/>
                    <a:lumOff val="40000"/>
                  </a:schemeClr>
                </a:solidFill>
                <a:latin typeface="+mj-lt"/>
              </a:rPr>
              <a:t> </a:t>
            </a:r>
            <a:r>
              <a:rPr lang="de-DE" altLang="de-DE" sz="2000" b="1" dirty="0" err="1" smtClean="0">
                <a:solidFill>
                  <a:schemeClr val="tx2">
                    <a:lumMod val="60000"/>
                    <a:lumOff val="40000"/>
                  </a:schemeClr>
                </a:solidFill>
                <a:latin typeface="+mj-lt"/>
              </a:rPr>
              <a:t>for</a:t>
            </a:r>
            <a:r>
              <a:rPr lang="de-DE" altLang="de-DE" sz="2000" b="1" dirty="0" smtClean="0">
                <a:solidFill>
                  <a:schemeClr val="tx2">
                    <a:lumMod val="60000"/>
                    <a:lumOff val="40000"/>
                  </a:schemeClr>
                </a:solidFill>
                <a:latin typeface="+mj-lt"/>
              </a:rPr>
              <a:t> </a:t>
            </a:r>
            <a:r>
              <a:rPr lang="de-DE" altLang="de-DE" sz="2000" b="1" dirty="0" err="1" smtClean="0">
                <a:solidFill>
                  <a:schemeClr val="tx2">
                    <a:lumMod val="60000"/>
                    <a:lumOff val="40000"/>
                  </a:schemeClr>
                </a:solidFill>
                <a:latin typeface="+mj-lt"/>
              </a:rPr>
              <a:t>patentable</a:t>
            </a:r>
            <a:r>
              <a:rPr lang="de-DE" altLang="de-DE" sz="2000" b="1" dirty="0" smtClean="0">
                <a:solidFill>
                  <a:schemeClr val="tx2">
                    <a:lumMod val="60000"/>
                    <a:lumOff val="40000"/>
                  </a:schemeClr>
                </a:solidFill>
                <a:latin typeface="+mj-lt"/>
              </a:rPr>
              <a:t> </a:t>
            </a:r>
            <a:r>
              <a:rPr lang="de-DE" altLang="de-DE" sz="2000" b="1" dirty="0" err="1">
                <a:solidFill>
                  <a:schemeClr val="tx2">
                    <a:lumMod val="60000"/>
                    <a:lumOff val="40000"/>
                  </a:schemeClr>
                </a:solidFill>
                <a:latin typeface="+mj-lt"/>
              </a:rPr>
              <a:t>Inventions</a:t>
            </a:r>
            <a:r>
              <a:rPr lang="de-DE" altLang="de-DE" sz="2000" b="1" dirty="0">
                <a:latin typeface="+mj-lt"/>
              </a:rPr>
              <a:t> </a:t>
            </a:r>
            <a:r>
              <a:rPr lang="de-CH" altLang="de-DE" sz="2000" b="1" dirty="0" smtClean="0">
                <a:latin typeface="+mj-lt"/>
              </a:rPr>
              <a:t> </a:t>
            </a:r>
            <a:r>
              <a:rPr lang="de-CH" altLang="de-DE" sz="2000" b="1" dirty="0">
                <a:latin typeface="+mj-lt"/>
              </a:rPr>
              <a:t/>
            </a:r>
            <a:br>
              <a:rPr lang="de-CH" altLang="de-DE" sz="2000" b="1" dirty="0">
                <a:latin typeface="+mj-lt"/>
              </a:rPr>
            </a:br>
            <a:r>
              <a:rPr lang="en-US" altLang="de-DE" sz="2000" b="1" dirty="0">
                <a:solidFill>
                  <a:srgbClr val="666699"/>
                </a:solidFill>
                <a:latin typeface="+mj-lt"/>
              </a:rPr>
              <a:t>“Pigs/</a:t>
            </a:r>
            <a:r>
              <a:rPr lang="en-US" altLang="de-DE" sz="2000" b="1" dirty="0" err="1">
                <a:solidFill>
                  <a:srgbClr val="666699"/>
                </a:solidFill>
                <a:latin typeface="+mj-lt"/>
              </a:rPr>
              <a:t>Duphar</a:t>
            </a:r>
            <a:r>
              <a:rPr lang="en-US" altLang="de-DE" sz="2000" b="1" dirty="0">
                <a:solidFill>
                  <a:srgbClr val="666699"/>
                </a:solidFill>
                <a:latin typeface="+mj-lt"/>
              </a:rPr>
              <a:t>” T 19/86 </a:t>
            </a:r>
            <a:r>
              <a:rPr lang="en-US" altLang="de-DE" sz="2000" b="1" dirty="0" smtClean="0">
                <a:solidFill>
                  <a:srgbClr val="666699"/>
                </a:solidFill>
                <a:latin typeface="+mj-lt"/>
              </a:rPr>
              <a:t>Subgroup </a:t>
            </a:r>
            <a:r>
              <a:rPr lang="en-US" altLang="de-DE" sz="2000" b="1" dirty="0">
                <a:solidFill>
                  <a:srgbClr val="666699"/>
                </a:solidFill>
                <a:latin typeface="+mj-lt"/>
              </a:rPr>
              <a:t>of patients </a:t>
            </a:r>
            <a:endParaRPr lang="en-GB" altLang="de-DE" sz="2000" b="1" dirty="0">
              <a:solidFill>
                <a:srgbClr val="666699"/>
              </a:solidFill>
              <a:latin typeface="+mj-lt"/>
            </a:endParaRPr>
          </a:p>
        </p:txBody>
      </p:sp>
      <p:sp>
        <p:nvSpPr>
          <p:cNvPr id="24580" name="Rectangle 4"/>
          <p:cNvSpPr>
            <a:spLocks noChangeArrowheads="1"/>
          </p:cNvSpPr>
          <p:nvPr/>
        </p:nvSpPr>
        <p:spPr bwMode="auto">
          <a:xfrm>
            <a:off x="897103" y="1798638"/>
            <a:ext cx="7373248"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lnSpc>
                <a:spcPct val="130000"/>
              </a:lnSpc>
              <a:spcBef>
                <a:spcPct val="20000"/>
              </a:spcBef>
            </a:pPr>
            <a:endParaRPr lang="en-GB" altLang="de-DE" sz="2000">
              <a:solidFill>
                <a:srgbClr val="666699"/>
              </a:solidFill>
            </a:endParaRPr>
          </a:p>
        </p:txBody>
      </p:sp>
      <p:sp>
        <p:nvSpPr>
          <p:cNvPr id="24581" name="Text Box 5"/>
          <p:cNvSpPr txBox="1">
            <a:spLocks noChangeArrowheads="1"/>
          </p:cNvSpPr>
          <p:nvPr/>
        </p:nvSpPr>
        <p:spPr bwMode="auto">
          <a:xfrm>
            <a:off x="615659" y="1792289"/>
            <a:ext cx="853127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r>
              <a:rPr lang="de-DE" altLang="de-DE" sz="2200"/>
              <a:t>  </a:t>
            </a:r>
          </a:p>
        </p:txBody>
      </p:sp>
      <p:sp>
        <p:nvSpPr>
          <p:cNvPr id="24582" name="Rectangle 6"/>
          <p:cNvSpPr>
            <a:spLocks noChangeArrowheads="1"/>
          </p:cNvSpPr>
          <p:nvPr/>
        </p:nvSpPr>
        <p:spPr bwMode="auto">
          <a:xfrm>
            <a:off x="395536" y="1916832"/>
            <a:ext cx="8110818" cy="443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tabLst>
                <a:tab pos="1077913" algn="l"/>
              </a:tabLst>
              <a:defRPr sz="2800">
                <a:solidFill>
                  <a:schemeClr val="bg2"/>
                </a:solidFill>
                <a:latin typeface="Tahoma" pitchFamily="34" charset="0"/>
                <a:ea typeface="ＭＳ Ｐゴシック" pitchFamily="34" charset="-128"/>
              </a:defRPr>
            </a:lvl1pPr>
            <a:lvl2pPr marL="742950" indent="-285750">
              <a:tabLst>
                <a:tab pos="1077913" algn="l"/>
              </a:tabLst>
              <a:defRPr sz="2800">
                <a:solidFill>
                  <a:schemeClr val="bg2"/>
                </a:solidFill>
                <a:latin typeface="Tahoma" pitchFamily="34" charset="0"/>
                <a:ea typeface="ＭＳ Ｐゴシック" pitchFamily="34" charset="-128"/>
              </a:defRPr>
            </a:lvl2pPr>
            <a:lvl3pPr marL="1143000" indent="-228600">
              <a:tabLst>
                <a:tab pos="1077913" algn="l"/>
              </a:tabLst>
              <a:defRPr sz="2800">
                <a:solidFill>
                  <a:schemeClr val="bg2"/>
                </a:solidFill>
                <a:latin typeface="Tahoma" pitchFamily="34" charset="0"/>
                <a:ea typeface="ＭＳ Ｐゴシック" pitchFamily="34" charset="-128"/>
              </a:defRPr>
            </a:lvl3pPr>
            <a:lvl4pPr marL="1600200" indent="-228600">
              <a:tabLst>
                <a:tab pos="1077913" algn="l"/>
              </a:tabLst>
              <a:defRPr sz="2800">
                <a:solidFill>
                  <a:schemeClr val="bg2"/>
                </a:solidFill>
                <a:latin typeface="Tahoma" pitchFamily="34" charset="0"/>
                <a:ea typeface="ＭＳ Ｐゴシック" pitchFamily="34" charset="-128"/>
              </a:defRPr>
            </a:lvl4pPr>
            <a:lvl5pPr marL="2057400" indent="-228600">
              <a:tabLst>
                <a:tab pos="1077913" algn="l"/>
              </a:tabLst>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tabLst>
                <a:tab pos="1077913" algn="l"/>
              </a:tabLs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tabLst>
                <a:tab pos="1077913" algn="l"/>
              </a:tabLs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tabLst>
                <a:tab pos="1077913" algn="l"/>
              </a:tabLs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tabLst>
                <a:tab pos="1077913" algn="l"/>
              </a:tabLst>
              <a:defRPr sz="2800">
                <a:solidFill>
                  <a:schemeClr val="bg2"/>
                </a:solidFill>
                <a:latin typeface="Tahoma" pitchFamily="34" charset="0"/>
                <a:ea typeface="ＭＳ Ｐゴシック" pitchFamily="34" charset="-128"/>
              </a:defRPr>
            </a:lvl9pPr>
          </a:lstStyle>
          <a:p>
            <a:pPr algn="just"/>
            <a:endParaRPr lang="en-US" altLang="de-DE" sz="2000" dirty="0" smtClean="0">
              <a:solidFill>
                <a:srgbClr val="00B050"/>
              </a:solidFill>
            </a:endParaRPr>
          </a:p>
          <a:p>
            <a:pPr algn="just"/>
            <a:r>
              <a:rPr lang="en-US" altLang="de-DE" sz="2000" b="1" dirty="0" smtClean="0">
                <a:solidFill>
                  <a:srgbClr val="00B050"/>
                </a:solidFill>
                <a:latin typeface="+mn-lt"/>
              </a:rPr>
              <a:t>Known:</a:t>
            </a:r>
            <a:r>
              <a:rPr lang="en-US" altLang="de-DE" sz="2000" b="1" dirty="0" smtClean="0">
                <a:latin typeface="+mn-lt"/>
              </a:rPr>
              <a:t> </a:t>
            </a:r>
            <a:r>
              <a:rPr lang="en-US" altLang="de-DE" sz="2000" b="1" dirty="0" smtClean="0">
                <a:solidFill>
                  <a:schemeClr val="tx1"/>
                </a:solidFill>
                <a:latin typeface="+mn-lt"/>
              </a:rPr>
              <a:t>The </a:t>
            </a:r>
            <a:r>
              <a:rPr lang="en-US" altLang="de-DE" sz="2000" b="1" dirty="0">
                <a:solidFill>
                  <a:schemeClr val="tx1"/>
                </a:solidFill>
                <a:latin typeface="+mn-lt"/>
              </a:rPr>
              <a:t>use of live attenuated </a:t>
            </a:r>
            <a:r>
              <a:rPr lang="en-US" altLang="de-DE" sz="2000" b="1" dirty="0" err="1">
                <a:solidFill>
                  <a:schemeClr val="tx1"/>
                </a:solidFill>
                <a:latin typeface="+mn-lt"/>
              </a:rPr>
              <a:t>Aujeszky</a:t>
            </a:r>
            <a:r>
              <a:rPr lang="en-US" altLang="de-DE" sz="2000" b="1" dirty="0">
                <a:solidFill>
                  <a:schemeClr val="tx1"/>
                </a:solidFill>
                <a:latin typeface="+mn-lt"/>
              </a:rPr>
              <a:t> virus to protect by intranasal administration</a:t>
            </a:r>
            <a:r>
              <a:rPr lang="en-US" altLang="de-DE" sz="2000" b="1" dirty="0">
                <a:latin typeface="+mn-lt"/>
              </a:rPr>
              <a:t> </a:t>
            </a:r>
            <a:r>
              <a:rPr lang="en-US" altLang="de-DE" sz="2000" b="1" u="sng" dirty="0" err="1">
                <a:solidFill>
                  <a:srgbClr val="CC0000"/>
                </a:solidFill>
                <a:latin typeface="+mn-lt"/>
              </a:rPr>
              <a:t>sero</a:t>
            </a:r>
            <a:r>
              <a:rPr lang="en-US" altLang="de-DE" sz="2000" b="1" u="sng" dirty="0">
                <a:solidFill>
                  <a:srgbClr val="CC0000"/>
                </a:solidFill>
                <a:latin typeface="+mn-lt"/>
              </a:rPr>
              <a:t>-negative piglets</a:t>
            </a:r>
            <a:r>
              <a:rPr lang="en-US" altLang="de-DE" sz="2000" b="1" dirty="0">
                <a:solidFill>
                  <a:srgbClr val="CC0000"/>
                </a:solidFill>
                <a:latin typeface="+mn-lt"/>
              </a:rPr>
              <a:t> </a:t>
            </a:r>
          </a:p>
          <a:p>
            <a:pPr algn="just">
              <a:lnSpc>
                <a:spcPct val="90000"/>
              </a:lnSpc>
            </a:pPr>
            <a:endParaRPr lang="en-US" altLang="de-DE" sz="2000" b="1" dirty="0">
              <a:latin typeface="+mn-lt"/>
            </a:endParaRPr>
          </a:p>
          <a:p>
            <a:pPr algn="just">
              <a:lnSpc>
                <a:spcPct val="90000"/>
              </a:lnSpc>
            </a:pPr>
            <a:r>
              <a:rPr lang="en-US" altLang="de-DE" sz="2000" b="1" dirty="0" smtClean="0">
                <a:solidFill>
                  <a:srgbClr val="00B050"/>
                </a:solidFill>
                <a:latin typeface="+mn-lt"/>
              </a:rPr>
              <a:t>Invention:</a:t>
            </a:r>
            <a:r>
              <a:rPr lang="en-US" altLang="de-DE" sz="2000" b="1" dirty="0" smtClean="0">
                <a:latin typeface="+mn-lt"/>
              </a:rPr>
              <a:t> </a:t>
            </a:r>
            <a:r>
              <a:rPr lang="en-US" altLang="de-DE" sz="2000" b="1" dirty="0" smtClean="0">
                <a:solidFill>
                  <a:schemeClr val="tx1"/>
                </a:solidFill>
                <a:latin typeface="+mn-lt"/>
              </a:rPr>
              <a:t>The </a:t>
            </a:r>
            <a:r>
              <a:rPr lang="en-US" altLang="de-DE" sz="2000" b="1" dirty="0">
                <a:solidFill>
                  <a:schemeClr val="tx1"/>
                </a:solidFill>
                <a:latin typeface="+mn-lt"/>
              </a:rPr>
              <a:t>use of a live attenuated </a:t>
            </a:r>
            <a:r>
              <a:rPr lang="en-US" altLang="de-DE" sz="2000" b="1" dirty="0" err="1">
                <a:solidFill>
                  <a:schemeClr val="tx1"/>
                </a:solidFill>
                <a:latin typeface="+mn-lt"/>
              </a:rPr>
              <a:t>Aujeszky</a:t>
            </a:r>
            <a:r>
              <a:rPr lang="en-US" altLang="de-DE" sz="2000" b="1" dirty="0">
                <a:solidFill>
                  <a:schemeClr val="tx1"/>
                </a:solidFill>
                <a:latin typeface="+mn-lt"/>
              </a:rPr>
              <a:t>-virus for the manufacture of a vaccine for </a:t>
            </a:r>
            <a:r>
              <a:rPr lang="en-US" altLang="de-DE" sz="2000" b="1" dirty="0" err="1">
                <a:solidFill>
                  <a:schemeClr val="tx1"/>
                </a:solidFill>
                <a:latin typeface="+mn-lt"/>
              </a:rPr>
              <a:t>intranasally</a:t>
            </a:r>
            <a:r>
              <a:rPr lang="en-US" altLang="de-DE" sz="2000" b="1" dirty="0">
                <a:solidFill>
                  <a:schemeClr val="tx1"/>
                </a:solidFill>
                <a:latin typeface="+mn-lt"/>
              </a:rPr>
              <a:t> protecting maternally </a:t>
            </a:r>
            <a:r>
              <a:rPr lang="en-US" altLang="de-DE" sz="2000" b="1" dirty="0" smtClean="0">
                <a:solidFill>
                  <a:schemeClr val="tx1"/>
                </a:solidFill>
                <a:latin typeface="+mn-lt"/>
              </a:rPr>
              <a:t>immune pigs </a:t>
            </a:r>
            <a:r>
              <a:rPr lang="en-US" altLang="de-DE" sz="2000" b="1" dirty="0">
                <a:solidFill>
                  <a:schemeClr val="tx1"/>
                </a:solidFill>
                <a:latin typeface="+mn-lt"/>
              </a:rPr>
              <a:t>against </a:t>
            </a:r>
            <a:r>
              <a:rPr lang="en-US" altLang="de-DE" sz="2000" b="1" dirty="0" err="1">
                <a:solidFill>
                  <a:schemeClr val="tx1"/>
                </a:solidFill>
                <a:latin typeface="+mn-lt"/>
              </a:rPr>
              <a:t>Aujeszky‘s</a:t>
            </a:r>
            <a:r>
              <a:rPr lang="en-US" altLang="de-DE" sz="2000" b="1" dirty="0">
                <a:solidFill>
                  <a:schemeClr val="tx1"/>
                </a:solidFill>
                <a:latin typeface="+mn-lt"/>
              </a:rPr>
              <a:t> disease.</a:t>
            </a:r>
          </a:p>
          <a:p>
            <a:pPr algn="just">
              <a:lnSpc>
                <a:spcPct val="90000"/>
              </a:lnSpc>
            </a:pPr>
            <a:r>
              <a:rPr lang="en-US" altLang="de-DE" sz="2000" b="1" dirty="0">
                <a:solidFill>
                  <a:srgbClr val="000090"/>
                </a:solidFill>
                <a:latin typeface="+mn-lt"/>
              </a:rPr>
              <a:t>(maternally </a:t>
            </a:r>
            <a:r>
              <a:rPr lang="en-US" altLang="de-DE" sz="2000" b="1" dirty="0" smtClean="0">
                <a:solidFill>
                  <a:srgbClr val="000090"/>
                </a:solidFill>
                <a:latin typeface="+mn-lt"/>
              </a:rPr>
              <a:t>immune = </a:t>
            </a:r>
            <a:r>
              <a:rPr lang="en-US" altLang="de-DE" sz="2000" b="1" u="sng" dirty="0" err="1">
                <a:solidFill>
                  <a:srgbClr val="000090"/>
                </a:solidFill>
                <a:latin typeface="+mn-lt"/>
              </a:rPr>
              <a:t>sero</a:t>
            </a:r>
            <a:r>
              <a:rPr lang="en-US" altLang="de-DE" sz="2000" b="1" u="sng" dirty="0">
                <a:solidFill>
                  <a:srgbClr val="000090"/>
                </a:solidFill>
                <a:latin typeface="+mn-lt"/>
              </a:rPr>
              <a:t>-positive</a:t>
            </a:r>
            <a:r>
              <a:rPr lang="en-US" altLang="de-DE" sz="2000" b="1" dirty="0">
                <a:solidFill>
                  <a:srgbClr val="000090"/>
                </a:solidFill>
                <a:latin typeface="+mn-lt"/>
              </a:rPr>
              <a:t>)</a:t>
            </a:r>
          </a:p>
          <a:p>
            <a:pPr algn="just"/>
            <a:endParaRPr lang="en-US" altLang="de-DE" sz="2000" b="1" dirty="0">
              <a:latin typeface="+mn-lt"/>
            </a:endParaRPr>
          </a:p>
          <a:p>
            <a:pPr algn="just"/>
            <a:r>
              <a:rPr lang="en-US" altLang="de-DE" sz="2000" b="1" dirty="0">
                <a:solidFill>
                  <a:schemeClr val="tx1"/>
                </a:solidFill>
                <a:latin typeface="+mn-lt"/>
              </a:rPr>
              <a:t>Difference to the prior art:</a:t>
            </a:r>
          </a:p>
          <a:p>
            <a:pPr algn="just"/>
            <a:endParaRPr lang="en-US" altLang="de-DE" sz="2000" b="1" dirty="0">
              <a:latin typeface="+mn-lt"/>
            </a:endParaRPr>
          </a:p>
          <a:p>
            <a:pPr algn="just">
              <a:lnSpc>
                <a:spcPct val="90000"/>
              </a:lnSpc>
            </a:pPr>
            <a:r>
              <a:rPr lang="en-US" altLang="de-DE" sz="2000" b="1" dirty="0">
                <a:solidFill>
                  <a:srgbClr val="000090"/>
                </a:solidFill>
                <a:latin typeface="+mn-lt"/>
              </a:rPr>
              <a:t>Different immunologically population of animals but same species, same disease, same medicament</a:t>
            </a:r>
          </a:p>
          <a:p>
            <a:pPr algn="just">
              <a:lnSpc>
                <a:spcPct val="90000"/>
              </a:lnSpc>
            </a:pPr>
            <a:endParaRPr lang="en-US" altLang="de-DE" sz="2000" dirty="0"/>
          </a:p>
          <a:p>
            <a:pPr algn="just">
              <a:lnSpc>
                <a:spcPct val="90000"/>
              </a:lnSpc>
            </a:pPr>
            <a:endParaRPr lang="en-US" altLang="de-DE" sz="2000" dirty="0"/>
          </a:p>
        </p:txBody>
      </p:sp>
      <p:sp>
        <p:nvSpPr>
          <p:cNvPr id="8" name="Fußzeilenplatzhalter 7"/>
          <p:cNvSpPr>
            <a:spLocks noGrp="1"/>
          </p:cNvSpPr>
          <p:nvPr>
            <p:ph type="ftr" sz="quarter" idx="11"/>
          </p:nvPr>
        </p:nvSpPr>
        <p:spPr/>
        <p:txBody>
          <a:bodyPr/>
          <a:lstStyle/>
          <a:p>
            <a:pPr>
              <a:defRPr/>
            </a:pPr>
            <a:r>
              <a:rPr lang="en-US" smtClean="0"/>
              <a:t>Ahmedabad, February 2015</a:t>
            </a:r>
            <a:endParaRPr lang="de-DE"/>
          </a:p>
        </p:txBody>
      </p:sp>
      <p:sp>
        <p:nvSpPr>
          <p:cNvPr id="9" name="Foliennummernplatzhalter 8"/>
          <p:cNvSpPr>
            <a:spLocks noGrp="1"/>
          </p:cNvSpPr>
          <p:nvPr>
            <p:ph type="sldNum" sz="quarter" idx="10"/>
          </p:nvPr>
        </p:nvSpPr>
        <p:spPr/>
        <p:txBody>
          <a:bodyPr/>
          <a:lstStyle/>
          <a:p>
            <a:pPr>
              <a:defRPr/>
            </a:pPr>
            <a:fld id="{A1E3A32E-E2C1-4BF7-AAB0-8523663BE1E9}" type="slidenum">
              <a:rPr lang="de-DE" smtClean="0"/>
              <a:pPr>
                <a:defRPr/>
              </a:pPr>
              <a:t>25</a:t>
            </a:fld>
            <a:endParaRPr lang="de-DE"/>
          </a:p>
        </p:txBody>
      </p:sp>
    </p:spTree>
    <p:extLst>
      <p:ext uri="{BB962C8B-B14F-4D97-AF65-F5344CB8AC3E}">
        <p14:creationId xmlns="" xmlns:p14="http://schemas.microsoft.com/office/powerpoint/2010/main" val="33152434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3568" y="548680"/>
            <a:ext cx="7879954" cy="93610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solidFill>
                  <a:schemeClr val="tx1"/>
                </a:solidFill>
              </a:rPr>
              <a:t>Biotech/</a:t>
            </a:r>
            <a:r>
              <a:rPr lang="en-US" sz="2800" dirty="0" err="1" smtClean="0">
                <a:solidFill>
                  <a:schemeClr val="tx1"/>
                </a:solidFill>
              </a:rPr>
              <a:t>Pharma</a:t>
            </a:r>
            <a:r>
              <a:rPr lang="en-US" sz="2800" dirty="0" smtClean="0">
                <a:solidFill>
                  <a:schemeClr val="tx1"/>
                </a:solidFill>
              </a:rPr>
              <a:t> related patentability</a:t>
            </a:r>
            <a:r>
              <a:rPr lang="en-US" sz="2800" dirty="0" smtClean="0"/>
              <a:t> </a:t>
            </a:r>
            <a:r>
              <a:rPr lang="de-DE" sz="2800" dirty="0" smtClean="0"/>
              <a:t/>
            </a:r>
            <a:br>
              <a:rPr lang="de-DE" sz="2800" dirty="0" smtClean="0"/>
            </a:br>
            <a:r>
              <a:rPr lang="de-DE" altLang="de-DE" sz="2000" dirty="0" err="1" smtClean="0">
                <a:solidFill>
                  <a:schemeClr val="tx2">
                    <a:lumMod val="60000"/>
                    <a:lumOff val="40000"/>
                  </a:schemeClr>
                </a:solidFill>
              </a:rPr>
              <a:t>Examples</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for</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patentable</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Inventions</a:t>
            </a:r>
            <a:r>
              <a:rPr lang="de-DE" altLang="de-DE" sz="2000" dirty="0" smtClean="0"/>
              <a:t> </a:t>
            </a:r>
            <a:br>
              <a:rPr lang="de-DE" altLang="de-DE" sz="2000" dirty="0" smtClean="0"/>
            </a:br>
            <a:r>
              <a:rPr lang="de-DE" altLang="de-DE" sz="2000" dirty="0" err="1" smtClean="0">
                <a:solidFill>
                  <a:srgbClr val="666699"/>
                </a:solidFill>
              </a:rPr>
              <a:t>Method</a:t>
            </a:r>
            <a:r>
              <a:rPr lang="de-DE" altLang="de-DE" sz="2000" dirty="0" smtClean="0">
                <a:solidFill>
                  <a:srgbClr val="666699"/>
                </a:solidFill>
              </a:rPr>
              <a:t> </a:t>
            </a:r>
            <a:r>
              <a:rPr lang="de-DE" altLang="de-DE" sz="2000" dirty="0" err="1" smtClean="0">
                <a:solidFill>
                  <a:srgbClr val="666699"/>
                </a:solidFill>
              </a:rPr>
              <a:t>of</a:t>
            </a:r>
            <a:r>
              <a:rPr lang="de-DE" altLang="de-DE" sz="2000" dirty="0" smtClean="0">
                <a:solidFill>
                  <a:srgbClr val="666699"/>
                </a:solidFill>
              </a:rPr>
              <a:t> </a:t>
            </a:r>
            <a:r>
              <a:rPr lang="de-DE" altLang="de-DE" sz="2000" dirty="0" err="1" smtClean="0">
                <a:solidFill>
                  <a:srgbClr val="666699"/>
                </a:solidFill>
              </a:rPr>
              <a:t>administration</a:t>
            </a:r>
            <a:r>
              <a:rPr lang="de-DE" altLang="de-DE" sz="2000" dirty="0" smtClean="0">
                <a:solidFill>
                  <a:srgbClr val="666699"/>
                </a:solidFill>
              </a:rPr>
              <a:t> (IGF-i) T1020/03		 </a:t>
            </a:r>
            <a:r>
              <a:rPr lang="de-DE" altLang="de-DE" sz="2000" dirty="0" smtClean="0"/>
              <a:t/>
            </a:r>
            <a:br>
              <a:rPr lang="de-DE" altLang="de-DE" sz="2000" dirty="0" smtClean="0"/>
            </a:br>
            <a:endParaRPr lang="de-DE" altLang="de-DE" sz="2000" dirty="0" smtClean="0">
              <a:solidFill>
                <a:srgbClr val="666699"/>
              </a:solidFill>
            </a:endParaRPr>
          </a:p>
        </p:txBody>
      </p:sp>
      <p:sp>
        <p:nvSpPr>
          <p:cNvPr id="25603" name="Rectangle 3"/>
          <p:cNvSpPr>
            <a:spLocks noGrp="1" noChangeArrowheads="1"/>
          </p:cNvSpPr>
          <p:nvPr>
            <p:ph type="body" idx="1"/>
          </p:nvPr>
        </p:nvSpPr>
        <p:spPr bwMode="auto">
          <a:xfrm>
            <a:off x="539552" y="1556792"/>
            <a:ext cx="7801160" cy="439950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endParaRPr lang="de-DE" altLang="de-DE" sz="1600" dirty="0" smtClean="0"/>
          </a:p>
          <a:p>
            <a:pPr>
              <a:lnSpc>
                <a:spcPct val="90000"/>
              </a:lnSpc>
              <a:buFontTx/>
              <a:buNone/>
            </a:pPr>
            <a:endParaRPr lang="de-DE" altLang="de-DE" sz="1600" dirty="0" smtClean="0"/>
          </a:p>
          <a:p>
            <a:pPr>
              <a:lnSpc>
                <a:spcPct val="90000"/>
              </a:lnSpc>
              <a:buFontTx/>
              <a:buNone/>
            </a:pPr>
            <a:r>
              <a:rPr lang="de-DE" altLang="de-DE" sz="1600" dirty="0" smtClean="0"/>
              <a:t>Claim 13:</a:t>
            </a:r>
          </a:p>
          <a:p>
            <a:pPr>
              <a:lnSpc>
                <a:spcPct val="90000"/>
              </a:lnSpc>
              <a:buFontTx/>
              <a:buNone/>
            </a:pPr>
            <a:endParaRPr lang="de-DE" altLang="de-DE" sz="1600" dirty="0" smtClean="0"/>
          </a:p>
          <a:p>
            <a:pPr>
              <a:lnSpc>
                <a:spcPct val="90000"/>
              </a:lnSpc>
              <a:buFontTx/>
              <a:buNone/>
            </a:pPr>
            <a:r>
              <a:rPr lang="en-US" altLang="de-DE" sz="1800" dirty="0" smtClean="0"/>
              <a:t>Use of insulin-like growth factor-I (IGF-I) </a:t>
            </a:r>
            <a:r>
              <a:rPr lang="en-US" altLang="de-DE" sz="1800" u="sng" dirty="0" smtClean="0"/>
              <a:t>in the preparation of a</a:t>
            </a:r>
          </a:p>
          <a:p>
            <a:pPr>
              <a:lnSpc>
                <a:spcPct val="90000"/>
              </a:lnSpc>
              <a:buFontTx/>
              <a:buNone/>
            </a:pPr>
            <a:r>
              <a:rPr lang="en-US" altLang="de-DE" sz="1800" u="sng" dirty="0" smtClean="0"/>
              <a:t>medicament for treating</a:t>
            </a:r>
            <a:r>
              <a:rPr lang="en-US" altLang="de-DE" sz="1800" dirty="0" smtClean="0"/>
              <a:t> chronic renal failure (…) wherein the</a:t>
            </a:r>
          </a:p>
          <a:p>
            <a:pPr>
              <a:lnSpc>
                <a:spcPct val="90000"/>
              </a:lnSpc>
              <a:buFontTx/>
              <a:buNone/>
            </a:pPr>
            <a:r>
              <a:rPr lang="en-US" altLang="de-DE" sz="1800" dirty="0" smtClean="0"/>
              <a:t>administration pattern of the medicament comprises administering a</a:t>
            </a:r>
          </a:p>
          <a:p>
            <a:pPr marL="0" indent="0">
              <a:lnSpc>
                <a:spcPct val="90000"/>
              </a:lnSpc>
              <a:buFontTx/>
              <a:buNone/>
            </a:pPr>
            <a:r>
              <a:rPr lang="en-US" altLang="de-DE" sz="1800" dirty="0" smtClean="0"/>
              <a:t>therapeutically effective amount of insulin-like growth factor-2 (IGF-I) to the mammal to provide an exposure to IGF-I </a:t>
            </a:r>
            <a:r>
              <a:rPr lang="en-US" altLang="de-DE" sz="1800" u="sng" dirty="0" smtClean="0"/>
              <a:t>for from about three to</a:t>
            </a:r>
          </a:p>
          <a:p>
            <a:pPr marL="0" indent="0">
              <a:lnSpc>
                <a:spcPct val="90000"/>
              </a:lnSpc>
              <a:buFontTx/>
              <a:buNone/>
            </a:pPr>
            <a:r>
              <a:rPr lang="en-US" altLang="de-DE" sz="1800" u="sng" dirty="0" smtClean="0"/>
              <a:t>twelve days, then discontinuing said administration</a:t>
            </a:r>
            <a:r>
              <a:rPr lang="en-US" altLang="de-DE" sz="1800" dirty="0" smtClean="0"/>
              <a:t> for from about two to seven days, then administering a therapeutically effective amount of IGF-I to the mammal to provide an exposure to IGF-I for from about three to twelve days, then (…) of time equal to or less than the time period during which the IGF-I was just previously administered.</a:t>
            </a:r>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26</a:t>
            </a:fld>
            <a:endParaRPr lang="de-DE"/>
          </a:p>
        </p:txBody>
      </p:sp>
    </p:spTree>
    <p:extLst>
      <p:ext uri="{BB962C8B-B14F-4D97-AF65-F5344CB8AC3E}">
        <p14:creationId xmlns="" xmlns:p14="http://schemas.microsoft.com/office/powerpoint/2010/main" val="836799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75048" y="620688"/>
            <a:ext cx="8568952" cy="10801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solidFill>
                  <a:schemeClr val="tx1"/>
                </a:solidFill>
              </a:rPr>
              <a:t>Biotech/</a:t>
            </a:r>
            <a:r>
              <a:rPr lang="en-US" sz="2800" dirty="0" err="1" smtClean="0">
                <a:solidFill>
                  <a:schemeClr val="tx1"/>
                </a:solidFill>
              </a:rPr>
              <a:t>Pharma</a:t>
            </a:r>
            <a:r>
              <a:rPr lang="en-US" sz="2800" dirty="0" smtClean="0">
                <a:solidFill>
                  <a:schemeClr val="tx1"/>
                </a:solidFill>
              </a:rPr>
              <a:t> related patentability</a:t>
            </a:r>
            <a:r>
              <a:rPr lang="en-US" sz="2000" dirty="0" smtClean="0"/>
              <a:t> </a:t>
            </a:r>
            <a:r>
              <a:rPr lang="de-DE" sz="2000" dirty="0" smtClean="0"/>
              <a:t/>
            </a:r>
            <a:br>
              <a:rPr lang="de-DE" sz="2000" dirty="0" smtClean="0"/>
            </a:br>
            <a:r>
              <a:rPr lang="de-DE" altLang="de-DE" sz="2000" dirty="0" err="1" smtClean="0">
                <a:solidFill>
                  <a:schemeClr val="tx2">
                    <a:lumMod val="60000"/>
                    <a:lumOff val="40000"/>
                  </a:schemeClr>
                </a:solidFill>
              </a:rPr>
              <a:t>Examples</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for</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patentable</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Inventions</a:t>
            </a:r>
            <a:r>
              <a:rPr lang="de-DE" altLang="de-DE" sz="2000" dirty="0" smtClean="0"/>
              <a:t> </a:t>
            </a:r>
            <a:br>
              <a:rPr lang="de-DE" altLang="de-DE" sz="2000" dirty="0" smtClean="0"/>
            </a:br>
            <a:r>
              <a:rPr lang="de-DE" altLang="de-DE" sz="2000" dirty="0" err="1" smtClean="0">
                <a:solidFill>
                  <a:srgbClr val="666699"/>
                </a:solidFill>
              </a:rPr>
              <a:t>Method</a:t>
            </a:r>
            <a:r>
              <a:rPr lang="de-DE" altLang="de-DE" sz="2000" dirty="0" smtClean="0">
                <a:solidFill>
                  <a:srgbClr val="666699"/>
                </a:solidFill>
              </a:rPr>
              <a:t> </a:t>
            </a:r>
            <a:r>
              <a:rPr lang="de-DE" altLang="de-DE" sz="2000" dirty="0" err="1" smtClean="0">
                <a:solidFill>
                  <a:srgbClr val="666699"/>
                </a:solidFill>
              </a:rPr>
              <a:t>of</a:t>
            </a:r>
            <a:r>
              <a:rPr lang="de-DE" altLang="de-DE" sz="2000" dirty="0" smtClean="0">
                <a:solidFill>
                  <a:srgbClr val="666699"/>
                </a:solidFill>
              </a:rPr>
              <a:t> </a:t>
            </a:r>
            <a:r>
              <a:rPr lang="de-DE" altLang="de-DE" sz="2000" dirty="0" err="1" smtClean="0">
                <a:solidFill>
                  <a:srgbClr val="666699"/>
                </a:solidFill>
              </a:rPr>
              <a:t>administration</a:t>
            </a:r>
            <a:r>
              <a:rPr lang="de-DE" altLang="de-DE" sz="2000" dirty="0" smtClean="0">
                <a:solidFill>
                  <a:srgbClr val="666699"/>
                </a:solidFill>
              </a:rPr>
              <a:t> (IGF-i) T1020/03		 </a:t>
            </a:r>
            <a:r>
              <a:rPr lang="de-DE" altLang="de-DE" sz="2000" dirty="0" smtClean="0"/>
              <a:t/>
            </a:r>
            <a:br>
              <a:rPr lang="de-DE" altLang="de-DE" sz="2000" dirty="0" smtClean="0"/>
            </a:br>
            <a:endParaRPr lang="de-DE" altLang="de-DE" sz="2000" dirty="0" smtClean="0">
              <a:solidFill>
                <a:srgbClr val="666699"/>
              </a:solidFill>
            </a:endParaRPr>
          </a:p>
        </p:txBody>
      </p:sp>
      <p:sp>
        <p:nvSpPr>
          <p:cNvPr id="26627" name="Rectangle 3"/>
          <p:cNvSpPr>
            <a:spLocks noGrp="1" noChangeArrowheads="1"/>
          </p:cNvSpPr>
          <p:nvPr>
            <p:ph type="body" idx="1"/>
          </p:nvPr>
        </p:nvSpPr>
        <p:spPr bwMode="auto">
          <a:xfrm>
            <a:off x="639113" y="2044700"/>
            <a:ext cx="777196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altLang="de-DE" sz="2000" dirty="0" smtClean="0"/>
              <a:t>The Board noted:</a:t>
            </a:r>
          </a:p>
          <a:p>
            <a:pPr>
              <a:buFontTx/>
              <a:buNone/>
            </a:pPr>
            <a:endParaRPr lang="en-US" altLang="de-DE" sz="2000" dirty="0" smtClean="0"/>
          </a:p>
          <a:p>
            <a:pPr marL="0" indent="0">
              <a:buFontTx/>
              <a:buNone/>
            </a:pPr>
            <a:r>
              <a:rPr lang="en-US" altLang="de-DE" sz="2000" dirty="0" smtClean="0"/>
              <a:t>The present application was based on the finding that instead of continuous treatment with IGF-I of patients with chronic diseases, such as chronic renal failure, which became ineffective over time, cycles of treatment („intermittent</a:t>
            </a:r>
            <a:r>
              <a:rPr lang="ja-JP" altLang="en-US" sz="2000" smtClean="0">
                <a:latin typeface="Arial" pitchFamily="34" charset="0"/>
              </a:rPr>
              <a:t>“</a:t>
            </a:r>
            <a:r>
              <a:rPr lang="en-US" altLang="ja-JP" sz="2000" dirty="0" smtClean="0"/>
              <a:t> treatment) using IGF-I could bring about a </a:t>
            </a:r>
            <a:r>
              <a:rPr lang="en-US" altLang="de-DE" sz="2000" dirty="0" smtClean="0"/>
              <a:t>prolonged effective benefit.</a:t>
            </a:r>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27</a:t>
            </a:fld>
            <a:endParaRPr lang="de-DE"/>
          </a:p>
        </p:txBody>
      </p:sp>
    </p:spTree>
    <p:extLst>
      <p:ext uri="{BB962C8B-B14F-4D97-AF65-F5344CB8AC3E}">
        <p14:creationId xmlns="" xmlns:p14="http://schemas.microsoft.com/office/powerpoint/2010/main" val="415270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3568" y="620688"/>
            <a:ext cx="7879954" cy="10081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solidFill>
                  <a:schemeClr val="tx1"/>
                </a:solidFill>
              </a:rPr>
              <a:t>Biotech/</a:t>
            </a:r>
            <a:r>
              <a:rPr lang="en-US" sz="2800" dirty="0" err="1" smtClean="0">
                <a:solidFill>
                  <a:schemeClr val="tx1"/>
                </a:solidFill>
              </a:rPr>
              <a:t>Pharma</a:t>
            </a:r>
            <a:r>
              <a:rPr lang="en-US" sz="2800" dirty="0" smtClean="0">
                <a:solidFill>
                  <a:schemeClr val="tx1"/>
                </a:solidFill>
              </a:rPr>
              <a:t> related patentability</a:t>
            </a:r>
            <a:r>
              <a:rPr lang="en-US" sz="2800" dirty="0" smtClean="0"/>
              <a:t> </a:t>
            </a:r>
            <a:r>
              <a:rPr lang="de-DE" sz="3200" dirty="0" smtClean="0"/>
              <a:t/>
            </a:r>
            <a:br>
              <a:rPr lang="de-DE" sz="3200" dirty="0" smtClean="0"/>
            </a:br>
            <a:r>
              <a:rPr lang="de-DE" altLang="de-DE" sz="2000" dirty="0" err="1" smtClean="0">
                <a:solidFill>
                  <a:schemeClr val="tx2">
                    <a:lumMod val="60000"/>
                    <a:lumOff val="40000"/>
                  </a:schemeClr>
                </a:solidFill>
              </a:rPr>
              <a:t>Examples</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for</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patentable</a:t>
            </a:r>
            <a:r>
              <a:rPr lang="de-DE" altLang="de-DE" sz="2000" dirty="0" smtClean="0">
                <a:solidFill>
                  <a:schemeClr val="tx2">
                    <a:lumMod val="60000"/>
                    <a:lumOff val="40000"/>
                  </a:schemeClr>
                </a:solidFill>
              </a:rPr>
              <a:t> </a:t>
            </a:r>
            <a:r>
              <a:rPr lang="de-DE" altLang="de-DE" sz="2000" dirty="0" err="1" smtClean="0">
                <a:solidFill>
                  <a:schemeClr val="tx2">
                    <a:lumMod val="60000"/>
                    <a:lumOff val="40000"/>
                  </a:schemeClr>
                </a:solidFill>
              </a:rPr>
              <a:t>Inventions</a:t>
            </a:r>
            <a:r>
              <a:rPr lang="de-DE" altLang="de-DE" sz="2000" dirty="0" smtClean="0">
                <a:solidFill>
                  <a:schemeClr val="tx2">
                    <a:lumMod val="60000"/>
                    <a:lumOff val="40000"/>
                  </a:schemeClr>
                </a:solidFill>
              </a:rPr>
              <a:t> </a:t>
            </a:r>
            <a:r>
              <a:rPr lang="de-DE" altLang="de-DE" sz="2000" dirty="0" smtClean="0"/>
              <a:t/>
            </a:r>
            <a:br>
              <a:rPr lang="de-DE" altLang="de-DE" sz="2000" dirty="0" smtClean="0"/>
            </a:br>
            <a:r>
              <a:rPr lang="de-DE" altLang="de-DE" sz="2000" dirty="0" err="1" smtClean="0">
                <a:solidFill>
                  <a:srgbClr val="666699"/>
                </a:solidFill>
              </a:rPr>
              <a:t>Method</a:t>
            </a:r>
            <a:r>
              <a:rPr lang="de-DE" altLang="de-DE" sz="2000" dirty="0" smtClean="0">
                <a:solidFill>
                  <a:srgbClr val="666699"/>
                </a:solidFill>
              </a:rPr>
              <a:t> </a:t>
            </a:r>
            <a:r>
              <a:rPr lang="de-DE" altLang="de-DE" sz="2000" dirty="0" err="1" smtClean="0">
                <a:solidFill>
                  <a:srgbClr val="666699"/>
                </a:solidFill>
              </a:rPr>
              <a:t>of</a:t>
            </a:r>
            <a:r>
              <a:rPr lang="de-DE" altLang="de-DE" sz="2000" dirty="0" smtClean="0">
                <a:solidFill>
                  <a:srgbClr val="666699"/>
                </a:solidFill>
              </a:rPr>
              <a:t> </a:t>
            </a:r>
            <a:r>
              <a:rPr lang="de-DE" altLang="de-DE" sz="2000" dirty="0" err="1" smtClean="0">
                <a:solidFill>
                  <a:srgbClr val="666699"/>
                </a:solidFill>
              </a:rPr>
              <a:t>administration</a:t>
            </a:r>
            <a:r>
              <a:rPr lang="de-DE" altLang="de-DE" sz="2000" dirty="0" smtClean="0">
                <a:solidFill>
                  <a:srgbClr val="666699"/>
                </a:solidFill>
              </a:rPr>
              <a:t> (IGF-i) T1020/03		 </a:t>
            </a:r>
            <a:r>
              <a:rPr lang="de-DE" altLang="de-DE" sz="2000" dirty="0" smtClean="0"/>
              <a:t/>
            </a:r>
            <a:br>
              <a:rPr lang="de-DE" altLang="de-DE" sz="2000" dirty="0" smtClean="0"/>
            </a:br>
            <a:endParaRPr lang="de-DE" altLang="de-DE" sz="2000" dirty="0" smtClean="0">
              <a:solidFill>
                <a:srgbClr val="666699"/>
              </a:solidFill>
            </a:endParaRPr>
          </a:p>
        </p:txBody>
      </p:sp>
      <p:sp>
        <p:nvSpPr>
          <p:cNvPr id="27651" name="Rectangle 3"/>
          <p:cNvSpPr>
            <a:spLocks noGrp="1" noChangeArrowheads="1"/>
          </p:cNvSpPr>
          <p:nvPr>
            <p:ph type="body" idx="1"/>
          </p:nvPr>
        </p:nvSpPr>
        <p:spPr bwMode="auto">
          <a:xfrm>
            <a:off x="639113" y="2044700"/>
            <a:ext cx="777196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altLang="de-DE" sz="1800" dirty="0" smtClean="0"/>
              <a:t>The Board decided:</a:t>
            </a:r>
          </a:p>
          <a:p>
            <a:pPr>
              <a:buFontTx/>
              <a:buNone/>
            </a:pPr>
            <a:endParaRPr lang="en-US" altLang="de-DE" sz="1800" dirty="0" smtClean="0"/>
          </a:p>
          <a:p>
            <a:pPr marL="0" indent="0">
              <a:buFontTx/>
              <a:buNone/>
            </a:pPr>
            <a:r>
              <a:rPr lang="en-US" altLang="de-DE" sz="1800" dirty="0" smtClean="0"/>
              <a:t>Any use to which Article 52(4) EPC1973 [now Art. 53(c) EPC2000] first sentence applies in circumstances where the composition has already been suggested for some therapeutic use, </a:t>
            </a:r>
            <a:r>
              <a:rPr lang="en-US" altLang="de-DE" sz="1800" b="1" dirty="0" smtClean="0"/>
              <a:t>allows a second medical use claim to the preparation of the composition for that second medical use, irrespective of in what detail that use was specified, subject to the use being novel and inventive.</a:t>
            </a:r>
            <a:r>
              <a:rPr lang="en-US" altLang="de-DE" sz="1800" dirty="0" smtClean="0"/>
              <a:t> For the purposes of novelty also under Art. 54(5) EPC this depends on whether use for therapy is novel, irrespective of the detail with which the therapy is stated in the claim.</a:t>
            </a:r>
          </a:p>
          <a:p>
            <a:pPr marL="0" indent="0">
              <a:buFontTx/>
              <a:buNone/>
            </a:pPr>
            <a:endParaRPr lang="en-US" altLang="de-DE" sz="1800" b="1" dirty="0" smtClean="0"/>
          </a:p>
          <a:p>
            <a:pPr marL="0" indent="0">
              <a:buFontTx/>
              <a:buNone/>
            </a:pPr>
            <a:r>
              <a:rPr lang="en-US" altLang="de-DE" sz="1800" b="1" dirty="0" smtClean="0">
                <a:solidFill>
                  <a:srgbClr val="FF0000"/>
                </a:solidFill>
              </a:rPr>
              <a:t>Result: Patent Allowable</a:t>
            </a:r>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28</a:t>
            </a:fld>
            <a:endParaRPr lang="de-DE"/>
          </a:p>
        </p:txBody>
      </p:sp>
    </p:spTree>
    <p:extLst>
      <p:ext uri="{BB962C8B-B14F-4D97-AF65-F5344CB8AC3E}">
        <p14:creationId xmlns="" xmlns:p14="http://schemas.microsoft.com/office/powerpoint/2010/main" val="372610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19459" name="Rectangle 3"/>
          <p:cNvSpPr>
            <a:spLocks noGrp="1" noChangeArrowheads="1"/>
          </p:cNvSpPr>
          <p:nvPr>
            <p:ph type="body" idx="1"/>
          </p:nvPr>
        </p:nvSpPr>
        <p:spPr>
          <a:xfrm>
            <a:off x="998538" y="1947863"/>
            <a:ext cx="6935787" cy="4457700"/>
          </a:xfrm>
        </p:spPr>
        <p:txBody>
          <a:bodyPr/>
          <a:lstStyle/>
          <a:p>
            <a:pPr eaLnBrk="1" hangingPunct="1">
              <a:tabLst>
                <a:tab pos="714375" algn="l"/>
              </a:tabLst>
            </a:pPr>
            <a:r>
              <a:rPr lang="de-DE" sz="2000" smtClean="0"/>
              <a:t>Decision was based on:</a:t>
            </a:r>
          </a:p>
          <a:p>
            <a:pPr eaLnBrk="1" hangingPunct="1">
              <a:buFont typeface="Wingdings" pitchFamily="2" charset="2"/>
              <a:buNone/>
              <a:tabLst>
                <a:tab pos="714375" algn="l"/>
              </a:tabLst>
            </a:pPr>
            <a:endParaRPr lang="de-DE" sz="800" smtClean="0"/>
          </a:p>
          <a:p>
            <a:pPr eaLnBrk="1" hangingPunct="1">
              <a:buFont typeface="Wingdings" pitchFamily="2" charset="2"/>
              <a:buNone/>
              <a:tabLst>
                <a:tab pos="714375" algn="l"/>
              </a:tabLst>
            </a:pPr>
            <a:r>
              <a:rPr lang="de-DE" sz="1800" smtClean="0"/>
              <a:t>	</a:t>
            </a:r>
            <a:r>
              <a:rPr lang="de-DE" sz="1600" smtClean="0"/>
              <a:t>1.	A method for MRI imaging the pulmonary and/or 	cardiac 	vasculature using dissolved-phase polarized 129Xe, 	comprising the steps of:</a:t>
            </a:r>
          </a:p>
          <a:p>
            <a:pPr eaLnBrk="1" hangingPunct="1">
              <a:buFont typeface="Wingdings" pitchFamily="2" charset="2"/>
              <a:buNone/>
              <a:tabLst>
                <a:tab pos="714375" algn="l"/>
              </a:tabLst>
            </a:pPr>
            <a:r>
              <a:rPr lang="de-DE" sz="1600" smtClean="0"/>
              <a:t>		positioning  a patient in an MRI apparatus (…);</a:t>
            </a:r>
          </a:p>
          <a:p>
            <a:pPr eaLnBrk="1" hangingPunct="1">
              <a:buFont typeface="Wingdings" pitchFamily="2" charset="2"/>
              <a:buNone/>
              <a:tabLst>
                <a:tab pos="714375" algn="l"/>
              </a:tabLst>
            </a:pPr>
            <a:r>
              <a:rPr lang="de-DE" sz="1600" smtClean="0"/>
              <a:t>		</a:t>
            </a:r>
            <a:r>
              <a:rPr lang="de-DE" sz="1600" smtClean="0">
                <a:solidFill>
                  <a:srgbClr val="FF0000"/>
                </a:solidFill>
              </a:rPr>
              <a:t>delivering polarized 129Xe gas to a predetermined 	region of the patient´s body</a:t>
            </a:r>
            <a:r>
              <a:rPr lang="de-DE" sz="1600" smtClean="0"/>
              <a:t>, the polarized gas (…)</a:t>
            </a:r>
          </a:p>
          <a:p>
            <a:pPr eaLnBrk="1" hangingPunct="1">
              <a:buFont typeface="Wingdings" pitchFamily="2" charset="2"/>
              <a:buNone/>
              <a:tabLst>
                <a:tab pos="714375" algn="l"/>
              </a:tabLst>
            </a:pPr>
            <a:r>
              <a:rPr lang="de-DE" sz="1600" smtClean="0"/>
              <a:t>		exciting a predetermined region of the patient´s body, 	having a portion of the dissolved phase polarized gas 	therein with (…) an excitation pulse;</a:t>
            </a:r>
          </a:p>
          <a:p>
            <a:pPr eaLnBrk="1" hangingPunct="1">
              <a:buFont typeface="Wingdings" pitchFamily="2" charset="2"/>
              <a:buNone/>
              <a:tabLst>
                <a:tab pos="714375" algn="l"/>
              </a:tabLst>
            </a:pPr>
            <a:r>
              <a:rPr lang="de-DE" sz="1600" smtClean="0"/>
              <a:t>		acquiring at least one MR image (…). </a:t>
            </a:r>
          </a:p>
        </p:txBody>
      </p:sp>
      <p:sp>
        <p:nvSpPr>
          <p:cNvPr id="19460"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de-DE" sz="2800" b="1" dirty="0" err="1" smtClean="0"/>
              <a:t>Diagnostic</a:t>
            </a:r>
            <a:r>
              <a:rPr lang="de-DE" sz="2800" b="1" dirty="0" smtClean="0"/>
              <a:t> </a:t>
            </a:r>
            <a:r>
              <a:rPr lang="de-DE" sz="2800" b="1" dirty="0" err="1" smtClean="0"/>
              <a:t>Methods</a:t>
            </a:r>
            <a:r>
              <a:rPr lang="de-DE" sz="2800" b="1" dirty="0" smtClean="0"/>
              <a:t> </a:t>
            </a:r>
            <a:r>
              <a:rPr lang="de-DE" sz="2800" b="1" dirty="0" smtClean="0">
                <a:solidFill>
                  <a:schemeClr val="tx2"/>
                </a:solidFill>
              </a:rPr>
              <a:t> </a:t>
            </a:r>
            <a:r>
              <a:rPr lang="de-DE" sz="2800" b="1" dirty="0">
                <a:solidFill>
                  <a:schemeClr val="tx2"/>
                </a:solidFill>
              </a:rPr>
              <a:t/>
            </a:r>
            <a:br>
              <a:rPr lang="de-DE" sz="2800" b="1" dirty="0">
                <a:solidFill>
                  <a:schemeClr val="tx2"/>
                </a:solidFill>
              </a:rPr>
            </a:b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the</a:t>
            </a:r>
            <a:r>
              <a:rPr lang="de-DE" sz="2000" b="1" dirty="0" smtClean="0">
                <a:solidFill>
                  <a:schemeClr val="tx2">
                    <a:lumMod val="60000"/>
                    <a:lumOff val="40000"/>
                  </a:schemeClr>
                </a:solidFill>
              </a:rPr>
              <a:t> </a:t>
            </a:r>
            <a:r>
              <a:rPr lang="de-DE" sz="2000" b="1" dirty="0" err="1" smtClean="0">
                <a:solidFill>
                  <a:schemeClr val="tx2">
                    <a:lumMod val="60000"/>
                    <a:lumOff val="40000"/>
                  </a:schemeClr>
                </a:solidFill>
              </a:rPr>
              <a:t>Enlarged</a:t>
            </a:r>
            <a:r>
              <a:rPr lang="de-DE" sz="2000" b="1" dirty="0" smtClean="0">
                <a:solidFill>
                  <a:schemeClr val="tx2">
                    <a:lumMod val="60000"/>
                    <a:lumOff val="40000"/>
                  </a:schemeClr>
                </a:solidFill>
              </a:rPr>
              <a:t> Board </a:t>
            </a:r>
            <a:r>
              <a:rPr lang="de-DE" sz="2000" b="1" dirty="0" err="1" smtClean="0">
                <a:solidFill>
                  <a:schemeClr val="tx2">
                    <a:lumMod val="60000"/>
                    <a:lumOff val="40000"/>
                  </a:schemeClr>
                </a:solidFill>
              </a:rPr>
              <a:t>of</a:t>
            </a:r>
            <a:r>
              <a:rPr lang="de-DE" sz="2000" b="1" dirty="0" smtClean="0">
                <a:solidFill>
                  <a:schemeClr val="tx2">
                    <a:lumMod val="60000"/>
                    <a:lumOff val="40000"/>
                  </a:schemeClr>
                </a:solidFill>
              </a:rPr>
              <a:t> Appeals G </a:t>
            </a:r>
            <a:r>
              <a:rPr lang="de-DE" sz="2000" b="1" dirty="0">
                <a:solidFill>
                  <a:schemeClr val="tx2">
                    <a:lumMod val="60000"/>
                    <a:lumOff val="40000"/>
                  </a:schemeClr>
                </a:solidFill>
              </a:rPr>
              <a:t>1/07</a:t>
            </a:r>
            <a:r>
              <a:rPr lang="de-DE" sz="2000" b="1" dirty="0">
                <a:solidFill>
                  <a:schemeClr val="tx2"/>
                </a:solidFill>
              </a:rPr>
              <a:t> </a:t>
            </a:r>
          </a:p>
        </p:txBody>
      </p:sp>
      <p:sp>
        <p:nvSpPr>
          <p:cNvPr id="19462"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29</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066855" y="1628800"/>
            <a:ext cx="1352984" cy="427037"/>
          </a:xfrm>
          <a:prstGeom prst="rect">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r>
              <a:rPr lang="en-GB" sz="1400" dirty="0">
                <a:solidFill>
                  <a:srgbClr val="000000"/>
                </a:solidFill>
                <a:latin typeface="Myriad Pro Light" charset="0"/>
                <a:ea typeface="ＭＳ Ｐゴシック" charset="0"/>
                <a:cs typeface="ＭＳ Ｐゴシック" charset="0"/>
              </a:rPr>
              <a:t>FILE </a:t>
            </a:r>
          </a:p>
          <a:p>
            <a:pPr>
              <a:defRPr/>
            </a:pPr>
            <a:r>
              <a:rPr lang="en-GB" sz="1400" dirty="0">
                <a:solidFill>
                  <a:srgbClr val="000000"/>
                </a:solidFill>
                <a:latin typeface="Myriad Pro Light" charset="0"/>
                <a:ea typeface="ＭＳ Ｐゴシック" charset="0"/>
                <a:cs typeface="ＭＳ Ｐゴシック" charset="0"/>
              </a:rPr>
              <a:t>APPLICATION</a:t>
            </a:r>
          </a:p>
        </p:txBody>
      </p:sp>
      <p:sp>
        <p:nvSpPr>
          <p:cNvPr id="12291" name="Line 5"/>
          <p:cNvSpPr>
            <a:spLocks noChangeShapeType="1"/>
          </p:cNvSpPr>
          <p:nvPr/>
        </p:nvSpPr>
        <p:spPr bwMode="auto">
          <a:xfrm>
            <a:off x="5071856" y="3952875"/>
            <a:ext cx="0" cy="212725"/>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2292" name="Line 6"/>
          <p:cNvSpPr>
            <a:spLocks noChangeShapeType="1"/>
          </p:cNvSpPr>
          <p:nvPr/>
        </p:nvSpPr>
        <p:spPr bwMode="auto">
          <a:xfrm>
            <a:off x="3207290" y="3944938"/>
            <a:ext cx="1852840" cy="0"/>
          </a:xfrm>
          <a:prstGeom prst="line">
            <a:avLst/>
          </a:prstGeom>
          <a:noFill/>
          <a:ln w="12700">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de-DE"/>
          </a:p>
        </p:txBody>
      </p:sp>
      <p:sp>
        <p:nvSpPr>
          <p:cNvPr id="5126" name="Rectangle 8"/>
          <p:cNvSpPr>
            <a:spLocks noChangeArrowheads="1"/>
          </p:cNvSpPr>
          <p:nvPr/>
        </p:nvSpPr>
        <p:spPr bwMode="auto">
          <a:xfrm>
            <a:off x="2071253" y="2239964"/>
            <a:ext cx="1352983" cy="427037"/>
          </a:xfrm>
          <a:prstGeom prst="rect">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r>
              <a:rPr lang="en-GB" sz="1400" dirty="0">
                <a:solidFill>
                  <a:srgbClr val="000000"/>
                </a:solidFill>
                <a:latin typeface="Myriad Pro Light" charset="0"/>
                <a:ea typeface="ＭＳ Ｐゴシック" charset="0"/>
                <a:cs typeface="ＭＳ Ｐゴシック" charset="0"/>
              </a:rPr>
              <a:t>SEARCH </a:t>
            </a:r>
            <a:r>
              <a:rPr lang="en-GB" sz="1400" dirty="0" smtClean="0">
                <a:solidFill>
                  <a:srgbClr val="000000"/>
                </a:solidFill>
                <a:latin typeface="Myriad Pro Light" charset="0"/>
                <a:ea typeface="ＭＳ Ｐゴシック" charset="0"/>
                <a:cs typeface="ＭＳ Ｐゴシック" charset="0"/>
              </a:rPr>
              <a:t>  AND</a:t>
            </a:r>
            <a:endParaRPr lang="en-GB" sz="1400" dirty="0">
              <a:solidFill>
                <a:srgbClr val="000000"/>
              </a:solidFill>
              <a:latin typeface="Myriad Pro Light" charset="0"/>
              <a:ea typeface="ＭＳ Ｐゴシック" charset="0"/>
              <a:cs typeface="ＭＳ Ｐゴシック" charset="0"/>
            </a:endParaRPr>
          </a:p>
          <a:p>
            <a:pPr>
              <a:defRPr/>
            </a:pPr>
            <a:r>
              <a:rPr lang="en-GB" sz="1400" dirty="0">
                <a:solidFill>
                  <a:srgbClr val="000000"/>
                </a:solidFill>
                <a:latin typeface="Myriad Pro Light" charset="0"/>
                <a:ea typeface="ＭＳ Ｐゴシック" charset="0"/>
                <a:cs typeface="ＭＳ Ｐゴシック" charset="0"/>
              </a:rPr>
              <a:t>EXAMINATION</a:t>
            </a:r>
          </a:p>
        </p:txBody>
      </p:sp>
      <p:sp>
        <p:nvSpPr>
          <p:cNvPr id="5127" name="Rectangle 9"/>
          <p:cNvSpPr>
            <a:spLocks noChangeArrowheads="1"/>
          </p:cNvSpPr>
          <p:nvPr/>
        </p:nvSpPr>
        <p:spPr bwMode="auto">
          <a:xfrm>
            <a:off x="2056595" y="2868614"/>
            <a:ext cx="1351518" cy="427037"/>
          </a:xfrm>
          <a:prstGeom prst="rect">
            <a:avLst/>
          </a:prstGeom>
          <a:solidFill>
            <a:schemeClr val="bg1">
              <a:lumMod val="20000"/>
              <a:lumOff val="80000"/>
            </a:schemeClr>
          </a:solidFill>
          <a:ln w="12700" cmpd="sng">
            <a:solidFill>
              <a:schemeClr val="bg2"/>
            </a:solidFill>
            <a:prstDash val="dash"/>
            <a:miter lim="800000"/>
            <a:headEnd type="none" w="sm" len="sm"/>
            <a:tailEnd type="none" w="sm" len="sm"/>
          </a:ln>
        </p:spPr>
        <p:txBody>
          <a:bodyPr wrap="none" anchor="ctr"/>
          <a:lstStyle/>
          <a:p>
            <a:pPr>
              <a:defRPr/>
            </a:pPr>
            <a:r>
              <a:rPr lang="en-GB" sz="900" dirty="0">
                <a:solidFill>
                  <a:srgbClr val="000000"/>
                </a:solidFill>
                <a:latin typeface="Myriad Pro Light" charset="0"/>
                <a:ea typeface="ＭＳ Ｐゴシック" charset="0"/>
                <a:cs typeface="ＭＳ Ｐゴシック" charset="0"/>
              </a:rPr>
              <a:t>ORAL </a:t>
            </a:r>
          </a:p>
          <a:p>
            <a:pPr>
              <a:defRPr/>
            </a:pPr>
            <a:r>
              <a:rPr lang="en-GB" sz="900" dirty="0" smtClean="0">
                <a:solidFill>
                  <a:srgbClr val="000000"/>
                </a:solidFill>
                <a:latin typeface="Myriad Pro Light" charset="0"/>
                <a:ea typeface="ＭＳ Ｐゴシック" charset="0"/>
                <a:cs typeface="ＭＳ Ｐゴシック" charset="0"/>
              </a:rPr>
              <a:t>PROCEEDINGS </a:t>
            </a:r>
          </a:p>
          <a:p>
            <a:pPr>
              <a:defRPr/>
            </a:pPr>
            <a:r>
              <a:rPr lang="en-GB" sz="900" dirty="0" smtClean="0">
                <a:solidFill>
                  <a:srgbClr val="000000"/>
                </a:solidFill>
                <a:latin typeface="Myriad Pro Light" charset="0"/>
                <a:ea typeface="ＭＳ Ｐゴシック" charset="0"/>
                <a:cs typeface="ＭＳ Ｐゴシック" charset="0"/>
              </a:rPr>
              <a:t>(Possibly)</a:t>
            </a:r>
            <a:endParaRPr lang="en-GB" sz="900" dirty="0">
              <a:solidFill>
                <a:srgbClr val="000000"/>
              </a:solidFill>
              <a:latin typeface="Myriad Pro Light" charset="0"/>
              <a:ea typeface="ＭＳ Ｐゴシック" charset="0"/>
              <a:cs typeface="ＭＳ Ｐゴシック" charset="0"/>
            </a:endParaRPr>
          </a:p>
        </p:txBody>
      </p:sp>
      <p:sp>
        <p:nvSpPr>
          <p:cNvPr id="5128" name="Rectangle 10"/>
          <p:cNvSpPr>
            <a:spLocks noChangeArrowheads="1"/>
          </p:cNvSpPr>
          <p:nvPr/>
        </p:nvSpPr>
        <p:spPr bwMode="auto">
          <a:xfrm>
            <a:off x="4391700" y="4159250"/>
            <a:ext cx="1351518" cy="427038"/>
          </a:xfrm>
          <a:prstGeom prst="rect">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r>
              <a:rPr lang="en-GB" sz="1400">
                <a:solidFill>
                  <a:srgbClr val="000000"/>
                </a:solidFill>
                <a:latin typeface="Myriad Pro Light" charset="0"/>
                <a:ea typeface="ＭＳ Ｐゴシック" charset="0"/>
                <a:cs typeface="ＭＳ Ｐゴシック" charset="0"/>
              </a:rPr>
              <a:t>APPEAL </a:t>
            </a:r>
          </a:p>
          <a:p>
            <a:pPr>
              <a:defRPr/>
            </a:pPr>
            <a:r>
              <a:rPr lang="en-GB" sz="1400">
                <a:solidFill>
                  <a:srgbClr val="000000"/>
                </a:solidFill>
                <a:latin typeface="Myriad Pro Light" charset="0"/>
                <a:ea typeface="ＭＳ Ｐゴシック" charset="0"/>
                <a:cs typeface="ＭＳ Ｐゴシック" charset="0"/>
              </a:rPr>
              <a:t>PROCEDURE</a:t>
            </a:r>
          </a:p>
        </p:txBody>
      </p:sp>
      <p:sp>
        <p:nvSpPr>
          <p:cNvPr id="5129" name="Rectangle 11"/>
          <p:cNvSpPr>
            <a:spLocks noChangeArrowheads="1"/>
          </p:cNvSpPr>
          <p:nvPr/>
        </p:nvSpPr>
        <p:spPr bwMode="auto">
          <a:xfrm>
            <a:off x="4378508" y="4799014"/>
            <a:ext cx="1462923" cy="427037"/>
          </a:xfrm>
          <a:prstGeom prst="rect">
            <a:avLst/>
          </a:prstGeom>
          <a:solidFill>
            <a:schemeClr val="bg1">
              <a:lumMod val="20000"/>
              <a:lumOff val="80000"/>
            </a:schemeClr>
          </a:solidFill>
          <a:ln w="12700">
            <a:solidFill>
              <a:schemeClr val="bg2"/>
            </a:solidFill>
            <a:prstDash val="dash"/>
            <a:miter lim="800000"/>
            <a:headEnd type="none" w="sm" len="sm"/>
            <a:tailEnd type="none" w="sm" len="sm"/>
          </a:ln>
        </p:spPr>
        <p:txBody>
          <a:bodyPr wrap="none" anchor="ctr"/>
          <a:lstStyle/>
          <a:p>
            <a:pPr>
              <a:defRPr/>
            </a:pPr>
            <a:r>
              <a:rPr lang="en-GB" sz="1400" dirty="0">
                <a:solidFill>
                  <a:srgbClr val="000000"/>
                </a:solidFill>
                <a:latin typeface="Myriad Pro Light" charset="0"/>
                <a:ea typeface="ＭＳ Ｐゴシック" charset="0"/>
                <a:cs typeface="ＭＳ Ｐゴシック" charset="0"/>
              </a:rPr>
              <a:t>ORAL </a:t>
            </a:r>
          </a:p>
          <a:p>
            <a:pPr>
              <a:defRPr/>
            </a:pPr>
            <a:r>
              <a:rPr lang="en-GB" sz="1400" dirty="0">
                <a:solidFill>
                  <a:srgbClr val="000000"/>
                </a:solidFill>
                <a:latin typeface="Myriad Pro Light" charset="0"/>
                <a:ea typeface="ＭＳ Ｐゴシック" charset="0"/>
                <a:cs typeface="ＭＳ Ｐゴシック" charset="0"/>
              </a:rPr>
              <a:t>PROCEEDINGS</a:t>
            </a:r>
          </a:p>
        </p:txBody>
      </p:sp>
      <p:sp>
        <p:nvSpPr>
          <p:cNvPr id="5130" name="Rectangle 12"/>
          <p:cNvSpPr>
            <a:spLocks noChangeArrowheads="1"/>
          </p:cNvSpPr>
          <p:nvPr/>
        </p:nvSpPr>
        <p:spPr bwMode="auto">
          <a:xfrm>
            <a:off x="6128738" y="6161089"/>
            <a:ext cx="1351518" cy="427037"/>
          </a:xfrm>
          <a:prstGeom prst="rect">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r>
              <a:rPr lang="en-GB" sz="1400">
                <a:solidFill>
                  <a:srgbClr val="000000"/>
                </a:solidFill>
                <a:latin typeface="Myriad Pro Light" charset="0"/>
                <a:ea typeface="ＭＳ Ｐゴシック" charset="0"/>
                <a:cs typeface="ＭＳ Ｐゴシック" charset="0"/>
              </a:rPr>
              <a:t>REFUSAL</a:t>
            </a:r>
          </a:p>
        </p:txBody>
      </p:sp>
      <p:sp>
        <p:nvSpPr>
          <p:cNvPr id="5131" name="Rectangle 13"/>
          <p:cNvSpPr>
            <a:spLocks noChangeArrowheads="1"/>
          </p:cNvSpPr>
          <p:nvPr/>
        </p:nvSpPr>
        <p:spPr bwMode="auto">
          <a:xfrm>
            <a:off x="2044867" y="6021289"/>
            <a:ext cx="1352983" cy="504056"/>
          </a:xfrm>
          <a:prstGeom prst="rect">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r>
              <a:rPr lang="en-GB" sz="1400" dirty="0">
                <a:solidFill>
                  <a:srgbClr val="000000"/>
                </a:solidFill>
                <a:latin typeface="Myriad Pro Light" charset="0"/>
                <a:ea typeface="ＭＳ Ｐゴシック" charset="0"/>
                <a:cs typeface="ＭＳ Ｐゴシック" charset="0"/>
              </a:rPr>
              <a:t>PATENT </a:t>
            </a:r>
          </a:p>
          <a:p>
            <a:pPr>
              <a:defRPr/>
            </a:pPr>
            <a:r>
              <a:rPr lang="en-GB" sz="1400" dirty="0">
                <a:solidFill>
                  <a:srgbClr val="000000"/>
                </a:solidFill>
                <a:latin typeface="Myriad Pro Light" charset="0"/>
                <a:ea typeface="ＭＳ Ｐゴシック" charset="0"/>
                <a:cs typeface="ＭＳ Ｐゴシック" charset="0"/>
              </a:rPr>
              <a:t>GRANTED</a:t>
            </a:r>
          </a:p>
        </p:txBody>
      </p:sp>
      <p:sp>
        <p:nvSpPr>
          <p:cNvPr id="12299" name="Line 16"/>
          <p:cNvSpPr>
            <a:spLocks noChangeShapeType="1"/>
          </p:cNvSpPr>
          <p:nvPr/>
        </p:nvSpPr>
        <p:spPr bwMode="auto">
          <a:xfrm>
            <a:off x="2681048" y="3316288"/>
            <a:ext cx="0" cy="201612"/>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2300" name="Line 17"/>
          <p:cNvSpPr>
            <a:spLocks noChangeShapeType="1"/>
          </p:cNvSpPr>
          <p:nvPr/>
        </p:nvSpPr>
        <p:spPr bwMode="auto">
          <a:xfrm>
            <a:off x="5071856" y="4592638"/>
            <a:ext cx="0" cy="188912"/>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2301" name="Line 19"/>
          <p:cNvSpPr>
            <a:spLocks noChangeShapeType="1"/>
          </p:cNvSpPr>
          <p:nvPr/>
        </p:nvSpPr>
        <p:spPr bwMode="auto">
          <a:xfrm>
            <a:off x="5674324" y="5910263"/>
            <a:ext cx="1138968" cy="0"/>
          </a:xfrm>
          <a:prstGeom prst="line">
            <a:avLst/>
          </a:prstGeom>
          <a:noFill/>
          <a:ln w="12700">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de-DE"/>
          </a:p>
        </p:txBody>
      </p:sp>
      <p:sp>
        <p:nvSpPr>
          <p:cNvPr id="12302" name="Line 20"/>
          <p:cNvSpPr>
            <a:spLocks noChangeShapeType="1"/>
          </p:cNvSpPr>
          <p:nvPr/>
        </p:nvSpPr>
        <p:spPr bwMode="auto">
          <a:xfrm>
            <a:off x="6801565" y="5932489"/>
            <a:ext cx="0" cy="225425"/>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2303" name="Line 21"/>
          <p:cNvSpPr>
            <a:spLocks noChangeShapeType="1"/>
          </p:cNvSpPr>
          <p:nvPr/>
        </p:nvSpPr>
        <p:spPr bwMode="auto">
          <a:xfrm flipH="1">
            <a:off x="2741148" y="5907088"/>
            <a:ext cx="1691596" cy="0"/>
          </a:xfrm>
          <a:prstGeom prst="line">
            <a:avLst/>
          </a:prstGeom>
          <a:noFill/>
          <a:ln w="12700">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de-DE"/>
          </a:p>
        </p:txBody>
      </p:sp>
      <p:sp>
        <p:nvSpPr>
          <p:cNvPr id="12304" name="Line 22"/>
          <p:cNvSpPr>
            <a:spLocks noChangeShapeType="1"/>
          </p:cNvSpPr>
          <p:nvPr/>
        </p:nvSpPr>
        <p:spPr bwMode="auto">
          <a:xfrm>
            <a:off x="2694240" y="4357688"/>
            <a:ext cx="11727" cy="1752600"/>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5138" name="Text Box 23"/>
          <p:cNvSpPr txBox="1">
            <a:spLocks noChangeArrowheads="1"/>
          </p:cNvSpPr>
          <p:nvPr/>
        </p:nvSpPr>
        <p:spPr bwMode="auto">
          <a:xfrm>
            <a:off x="3219017" y="3652838"/>
            <a:ext cx="438291" cy="304800"/>
          </a:xfrm>
          <a:prstGeom prst="rect">
            <a:avLst/>
          </a:prstGeom>
          <a:solidFill>
            <a:schemeClr val="bg1">
              <a:lumMod val="20000"/>
              <a:lumOff val="80000"/>
            </a:schemeClr>
          </a:solidFill>
          <a:ln w="12700">
            <a:solidFill>
              <a:srgbClr val="000000"/>
            </a:solidFill>
            <a:miter lim="800000"/>
            <a:headEnd type="none" w="sm" len="sm"/>
            <a:tailEnd type="none" w="sm" len="sm"/>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400" smtClean="0">
                <a:solidFill>
                  <a:srgbClr val="000000"/>
                </a:solidFill>
                <a:latin typeface="Myriad Pro Light" charset="0"/>
                <a:cs typeface="ＭＳ Ｐゴシック" charset="0"/>
              </a:rPr>
              <a:t>N</a:t>
            </a:r>
          </a:p>
        </p:txBody>
      </p:sp>
      <p:sp>
        <p:nvSpPr>
          <p:cNvPr id="5139" name="Text Box 24"/>
          <p:cNvSpPr txBox="1">
            <a:spLocks noChangeArrowheads="1"/>
          </p:cNvSpPr>
          <p:nvPr/>
        </p:nvSpPr>
        <p:spPr bwMode="auto">
          <a:xfrm>
            <a:off x="2659060" y="4394200"/>
            <a:ext cx="438291" cy="304800"/>
          </a:xfrm>
          <a:prstGeom prst="rect">
            <a:avLst/>
          </a:prstGeom>
          <a:solidFill>
            <a:schemeClr val="bg1">
              <a:lumMod val="20000"/>
              <a:lumOff val="80000"/>
            </a:schemeClr>
          </a:solidFill>
          <a:ln w="12700">
            <a:solidFill>
              <a:srgbClr val="000000"/>
            </a:solidFill>
            <a:miter lim="800000"/>
            <a:headEnd type="none" w="sm" len="sm"/>
            <a:tailEnd type="none" w="sm" len="sm"/>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400" smtClean="0">
                <a:solidFill>
                  <a:srgbClr val="000000"/>
                </a:solidFill>
                <a:latin typeface="Myriad Pro Light" charset="0"/>
                <a:cs typeface="ＭＳ Ｐゴシック" charset="0"/>
              </a:rPr>
              <a:t>Y</a:t>
            </a:r>
          </a:p>
        </p:txBody>
      </p:sp>
      <p:sp>
        <p:nvSpPr>
          <p:cNvPr id="5140" name="Text Box 25"/>
          <p:cNvSpPr txBox="1">
            <a:spLocks noChangeArrowheads="1"/>
          </p:cNvSpPr>
          <p:nvPr/>
        </p:nvSpPr>
        <p:spPr bwMode="auto">
          <a:xfrm>
            <a:off x="4101461" y="5675313"/>
            <a:ext cx="436825" cy="304800"/>
          </a:xfrm>
          <a:prstGeom prst="rect">
            <a:avLst/>
          </a:prstGeom>
          <a:solidFill>
            <a:schemeClr val="bg1">
              <a:lumMod val="20000"/>
              <a:lumOff val="80000"/>
            </a:schemeClr>
          </a:solidFill>
          <a:ln w="12700">
            <a:solidFill>
              <a:srgbClr val="000000"/>
            </a:solidFill>
            <a:miter lim="800000"/>
            <a:headEnd type="none" w="sm" len="sm"/>
            <a:tailEnd type="none" w="sm" len="sm"/>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400" smtClean="0">
                <a:solidFill>
                  <a:srgbClr val="000000"/>
                </a:solidFill>
                <a:latin typeface="Myriad Pro Light" charset="0"/>
                <a:cs typeface="ＭＳ Ｐゴシック" charset="0"/>
              </a:rPr>
              <a:t>Y</a:t>
            </a:r>
          </a:p>
        </p:txBody>
      </p:sp>
      <p:sp>
        <p:nvSpPr>
          <p:cNvPr id="5141" name="Text Box 26"/>
          <p:cNvSpPr txBox="1">
            <a:spLocks noChangeArrowheads="1"/>
          </p:cNvSpPr>
          <p:nvPr/>
        </p:nvSpPr>
        <p:spPr bwMode="auto">
          <a:xfrm>
            <a:off x="5693379" y="5611813"/>
            <a:ext cx="438291" cy="304800"/>
          </a:xfrm>
          <a:prstGeom prst="rect">
            <a:avLst/>
          </a:prstGeom>
          <a:solidFill>
            <a:schemeClr val="bg1">
              <a:lumMod val="20000"/>
              <a:lumOff val="80000"/>
            </a:schemeClr>
          </a:solidFill>
          <a:ln w="12700">
            <a:solidFill>
              <a:srgbClr val="000000"/>
            </a:solidFill>
            <a:miter lim="800000"/>
            <a:headEnd type="none" w="sm" len="sm"/>
            <a:tailEnd type="none" w="sm" len="sm"/>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400" smtClean="0">
                <a:solidFill>
                  <a:srgbClr val="000000"/>
                </a:solidFill>
                <a:latin typeface="Myriad Pro Light" charset="0"/>
                <a:cs typeface="ＭＳ Ｐゴシック" charset="0"/>
              </a:rPr>
              <a:t>N</a:t>
            </a:r>
          </a:p>
        </p:txBody>
      </p:sp>
      <p:sp>
        <p:nvSpPr>
          <p:cNvPr id="12309" name="Line 27"/>
          <p:cNvSpPr>
            <a:spLocks noChangeShapeType="1"/>
          </p:cNvSpPr>
          <p:nvPr/>
        </p:nvSpPr>
        <p:spPr bwMode="auto">
          <a:xfrm>
            <a:off x="5074788" y="5235576"/>
            <a:ext cx="0" cy="188913"/>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2310" name="Line 31"/>
          <p:cNvSpPr>
            <a:spLocks noChangeShapeType="1"/>
          </p:cNvSpPr>
          <p:nvPr/>
        </p:nvSpPr>
        <p:spPr bwMode="auto">
          <a:xfrm>
            <a:off x="2704502" y="2051051"/>
            <a:ext cx="0" cy="176213"/>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5144" name="AutoShape 32"/>
          <p:cNvSpPr>
            <a:spLocks noChangeArrowheads="1"/>
          </p:cNvSpPr>
          <p:nvPr/>
        </p:nvSpPr>
        <p:spPr bwMode="auto">
          <a:xfrm>
            <a:off x="2143080" y="3505200"/>
            <a:ext cx="1064210" cy="852488"/>
          </a:xfrm>
          <a:prstGeom prst="diamond">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endParaRPr lang="en-GB" sz="1200" dirty="0">
              <a:solidFill>
                <a:srgbClr val="000000"/>
              </a:solidFill>
              <a:latin typeface="Tahoma" charset="0"/>
              <a:ea typeface="ＭＳ Ｐゴシック" charset="0"/>
              <a:cs typeface="ＭＳ Ｐゴシック" charset="0"/>
            </a:endParaRPr>
          </a:p>
          <a:p>
            <a:pPr>
              <a:defRPr/>
            </a:pPr>
            <a:r>
              <a:rPr lang="en-GB" sz="1200" dirty="0">
                <a:solidFill>
                  <a:srgbClr val="000000"/>
                </a:solidFill>
                <a:latin typeface="Tahoma" charset="0"/>
                <a:ea typeface="ＭＳ Ｐゴシック" charset="0"/>
                <a:cs typeface="ＭＳ Ｐゴシック" charset="0"/>
              </a:rPr>
              <a:t>Grant?</a:t>
            </a:r>
          </a:p>
          <a:p>
            <a:pPr>
              <a:defRPr/>
            </a:pPr>
            <a:endParaRPr lang="en-GB" dirty="0">
              <a:solidFill>
                <a:srgbClr val="000000"/>
              </a:solidFill>
              <a:latin typeface="Tahoma" charset="0"/>
              <a:ea typeface="ＭＳ Ｐゴシック" charset="0"/>
              <a:cs typeface="ＭＳ Ｐゴシック" charset="0"/>
            </a:endParaRPr>
          </a:p>
        </p:txBody>
      </p:sp>
      <p:sp>
        <p:nvSpPr>
          <p:cNvPr id="5145" name="AutoShape 34"/>
          <p:cNvSpPr>
            <a:spLocks noChangeArrowheads="1"/>
          </p:cNvSpPr>
          <p:nvPr/>
        </p:nvSpPr>
        <p:spPr bwMode="auto">
          <a:xfrm>
            <a:off x="4447403" y="5422900"/>
            <a:ext cx="1295815" cy="977900"/>
          </a:xfrm>
          <a:prstGeom prst="diamond">
            <a:avLst/>
          </a:prstGeom>
          <a:solidFill>
            <a:schemeClr val="bg1">
              <a:lumMod val="20000"/>
              <a:lumOff val="80000"/>
            </a:schemeClr>
          </a:solidFill>
          <a:ln w="12700">
            <a:solidFill>
              <a:schemeClr val="bg2"/>
            </a:solidFill>
            <a:miter lim="800000"/>
            <a:headEnd type="none" w="sm" len="sm"/>
            <a:tailEnd type="none" w="sm" len="sm"/>
          </a:ln>
        </p:spPr>
        <p:txBody>
          <a:bodyPr wrap="none" anchor="ctr"/>
          <a:lstStyle/>
          <a:p>
            <a:pPr>
              <a:defRPr/>
            </a:pPr>
            <a:endParaRPr lang="en-GB" sz="1200" dirty="0">
              <a:solidFill>
                <a:srgbClr val="000000"/>
              </a:solidFill>
              <a:latin typeface="Tahoma" charset="0"/>
              <a:ea typeface="ＭＳ Ｐゴシック" charset="0"/>
              <a:cs typeface="ＭＳ Ｐゴシック" charset="0"/>
            </a:endParaRPr>
          </a:p>
          <a:p>
            <a:pPr>
              <a:defRPr/>
            </a:pPr>
            <a:r>
              <a:rPr lang="en-GB" sz="1200" dirty="0">
                <a:solidFill>
                  <a:srgbClr val="000000"/>
                </a:solidFill>
                <a:latin typeface="Tahoma" charset="0"/>
                <a:ea typeface="ＭＳ Ｐゴシック" charset="0"/>
                <a:cs typeface="ＭＳ Ｐゴシック" charset="0"/>
              </a:rPr>
              <a:t>APPEAL </a:t>
            </a:r>
          </a:p>
          <a:p>
            <a:pPr>
              <a:defRPr/>
            </a:pPr>
            <a:r>
              <a:rPr lang="en-GB" sz="1200" dirty="0" smtClean="0">
                <a:solidFill>
                  <a:srgbClr val="000000"/>
                </a:solidFill>
                <a:latin typeface="Tahoma" charset="0"/>
                <a:ea typeface="ＭＳ Ｐゴシック" charset="0"/>
                <a:cs typeface="ＭＳ Ｐゴシック" charset="0"/>
              </a:rPr>
              <a:t>SUCCESS-</a:t>
            </a:r>
          </a:p>
          <a:p>
            <a:pPr>
              <a:defRPr/>
            </a:pPr>
            <a:r>
              <a:rPr lang="en-GB" sz="1200" dirty="0" smtClean="0">
                <a:solidFill>
                  <a:srgbClr val="000000"/>
                </a:solidFill>
                <a:latin typeface="Tahoma" charset="0"/>
                <a:ea typeface="ＭＳ Ｐゴシック" charset="0"/>
                <a:cs typeface="ＭＳ Ｐゴシック" charset="0"/>
              </a:rPr>
              <a:t>FULL?</a:t>
            </a:r>
            <a:endParaRPr lang="en-GB" sz="1200" dirty="0">
              <a:solidFill>
                <a:srgbClr val="000000"/>
              </a:solidFill>
              <a:latin typeface="Tahoma" charset="0"/>
              <a:ea typeface="ＭＳ Ｐゴシック" charset="0"/>
              <a:cs typeface="ＭＳ Ｐゴシック" charset="0"/>
            </a:endParaRPr>
          </a:p>
          <a:p>
            <a:pPr>
              <a:defRPr/>
            </a:pPr>
            <a:endParaRPr lang="en-GB" dirty="0">
              <a:solidFill>
                <a:srgbClr val="000000"/>
              </a:solidFill>
              <a:latin typeface="Tahoma" charset="0"/>
              <a:ea typeface="ＭＳ Ｐゴシック" charset="0"/>
              <a:cs typeface="ＭＳ Ｐゴシック" charset="0"/>
            </a:endParaRPr>
          </a:p>
        </p:txBody>
      </p:sp>
      <p:sp>
        <p:nvSpPr>
          <p:cNvPr id="12313" name="Line 35"/>
          <p:cNvSpPr>
            <a:spLocks noChangeShapeType="1"/>
          </p:cNvSpPr>
          <p:nvPr/>
        </p:nvSpPr>
        <p:spPr bwMode="auto">
          <a:xfrm>
            <a:off x="2705967" y="2679701"/>
            <a:ext cx="0" cy="201613"/>
          </a:xfrm>
          <a:prstGeom prst="line">
            <a:avLst/>
          </a:prstGeom>
          <a:noFill/>
          <a:ln w="1270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pic>
        <p:nvPicPr>
          <p:cNvPr id="12315" name="Bild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06859" y="1922463"/>
            <a:ext cx="1653484"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16" name="Textfeld 3"/>
          <p:cNvSpPr txBox="1">
            <a:spLocks noChangeArrowheads="1"/>
          </p:cNvSpPr>
          <p:nvPr/>
        </p:nvSpPr>
        <p:spPr bwMode="auto">
          <a:xfrm>
            <a:off x="6503997" y="1963738"/>
            <a:ext cx="123463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lgn="l"/>
            <a:r>
              <a:rPr lang="de-DE" altLang="de-DE" sz="1600">
                <a:solidFill>
                  <a:srgbClr val="000000"/>
                </a:solidFill>
              </a:rPr>
              <a:t>Munich</a:t>
            </a:r>
          </a:p>
          <a:p>
            <a:pPr algn="l"/>
            <a:r>
              <a:rPr lang="de-DE" altLang="de-DE" sz="1600">
                <a:solidFill>
                  <a:srgbClr val="000000"/>
                </a:solidFill>
              </a:rPr>
              <a:t>The Hague </a:t>
            </a:r>
          </a:p>
          <a:p>
            <a:pPr algn="l"/>
            <a:r>
              <a:rPr lang="de-DE" altLang="de-DE" sz="1600">
                <a:solidFill>
                  <a:srgbClr val="000000"/>
                </a:solidFill>
              </a:rPr>
              <a:t>Berlin </a:t>
            </a:r>
          </a:p>
        </p:txBody>
      </p:sp>
      <p:sp>
        <p:nvSpPr>
          <p:cNvPr id="30" name="Titel 29"/>
          <p:cNvSpPr>
            <a:spLocks noGrp="1"/>
          </p:cNvSpPr>
          <p:nvPr>
            <p:ph type="title"/>
          </p:nvPr>
        </p:nvSpPr>
        <p:spPr/>
        <p:txBody>
          <a:bodyPr/>
          <a:lstStyle/>
          <a:p>
            <a:r>
              <a:rPr lang="de-DE" dirty="0" smtClean="0"/>
              <a:t>The </a:t>
            </a:r>
            <a:r>
              <a:rPr lang="de-DE" dirty="0" err="1" smtClean="0"/>
              <a:t>Examination</a:t>
            </a:r>
            <a:r>
              <a:rPr lang="de-DE" dirty="0" smtClean="0"/>
              <a:t> </a:t>
            </a:r>
            <a:r>
              <a:rPr lang="de-DE" dirty="0" err="1" smtClean="0"/>
              <a:t>Procedure</a:t>
            </a:r>
            <a:r>
              <a:rPr lang="de-DE" dirty="0" smtClean="0"/>
              <a:t> </a:t>
            </a:r>
            <a:r>
              <a:rPr lang="de-DE" dirty="0" err="1" smtClean="0"/>
              <a:t>at</a:t>
            </a:r>
            <a:r>
              <a:rPr lang="de-DE" dirty="0" smtClean="0"/>
              <a:t> </a:t>
            </a:r>
            <a:r>
              <a:rPr lang="de-DE" dirty="0" err="1" smtClean="0"/>
              <a:t>the</a:t>
            </a:r>
            <a:r>
              <a:rPr lang="de-DE" dirty="0" smtClean="0"/>
              <a:t> EPO</a:t>
            </a:r>
            <a:endParaRPr lang="de-DE" dirty="0"/>
          </a:p>
        </p:txBody>
      </p:sp>
      <p:sp>
        <p:nvSpPr>
          <p:cNvPr id="34" name="Fußzeilenplatzhalter 33"/>
          <p:cNvSpPr>
            <a:spLocks noGrp="1"/>
          </p:cNvSpPr>
          <p:nvPr>
            <p:ph type="ftr" sz="quarter" idx="11"/>
          </p:nvPr>
        </p:nvSpPr>
        <p:spPr/>
        <p:txBody>
          <a:bodyPr/>
          <a:lstStyle/>
          <a:p>
            <a:pPr>
              <a:defRPr/>
            </a:pPr>
            <a:r>
              <a:rPr lang="en-US" smtClean="0"/>
              <a:t>Ahmedabad, February 2015</a:t>
            </a:r>
            <a:endParaRPr lang="de-DE"/>
          </a:p>
        </p:txBody>
      </p:sp>
      <p:sp>
        <p:nvSpPr>
          <p:cNvPr id="31" name="Foliennummernplatzhalter 30"/>
          <p:cNvSpPr>
            <a:spLocks noGrp="1"/>
          </p:cNvSpPr>
          <p:nvPr>
            <p:ph type="sldNum" sz="quarter" idx="10"/>
          </p:nvPr>
        </p:nvSpPr>
        <p:spPr/>
        <p:txBody>
          <a:bodyPr/>
          <a:lstStyle/>
          <a:p>
            <a:pPr>
              <a:defRPr/>
            </a:pPr>
            <a:fld id="{A87EB470-1FBF-4621-BA5C-EEA70FCFD6AA}" type="slidenum">
              <a:rPr lang="de-DE" smtClean="0"/>
              <a:pPr>
                <a:defRPr/>
              </a:pPr>
              <a:t>3</a:t>
            </a:fld>
            <a:endParaRPr lang="de-DE"/>
          </a:p>
        </p:txBody>
      </p:sp>
    </p:spTree>
    <p:extLst>
      <p:ext uri="{BB962C8B-B14F-4D97-AF65-F5344CB8AC3E}">
        <p14:creationId xmlns="" xmlns:p14="http://schemas.microsoft.com/office/powerpoint/2010/main" val="37975649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20483" name="Rectangle 3"/>
          <p:cNvSpPr>
            <a:spLocks noGrp="1" noChangeArrowheads="1"/>
          </p:cNvSpPr>
          <p:nvPr>
            <p:ph type="body" idx="1"/>
          </p:nvPr>
        </p:nvSpPr>
        <p:spPr>
          <a:xfrm>
            <a:off x="1003300" y="1951038"/>
            <a:ext cx="7745413" cy="4457700"/>
          </a:xfrm>
        </p:spPr>
        <p:txBody>
          <a:bodyPr/>
          <a:lstStyle/>
          <a:p>
            <a:pPr marL="0" indent="0" eaLnBrk="1" hangingPunct="1">
              <a:tabLst>
                <a:tab pos="361950" algn="l"/>
                <a:tab pos="714375" algn="l"/>
              </a:tabLst>
            </a:pPr>
            <a:r>
              <a:rPr lang="de-DE" sz="2000" smtClean="0"/>
              <a:t>   Further indepedent claims:</a:t>
            </a:r>
          </a:p>
          <a:p>
            <a:pPr marL="0" indent="0" eaLnBrk="1" hangingPunct="1">
              <a:buFont typeface="Wingdings" pitchFamily="2" charset="2"/>
              <a:buNone/>
              <a:tabLst>
                <a:tab pos="361950" algn="l"/>
                <a:tab pos="714375" algn="l"/>
              </a:tabLst>
            </a:pPr>
            <a:endParaRPr lang="de-DE" sz="800" smtClean="0"/>
          </a:p>
          <a:p>
            <a:pPr marL="0" indent="0" eaLnBrk="1" hangingPunct="1">
              <a:buFont typeface="Wingdings" pitchFamily="2" charset="2"/>
              <a:buNone/>
              <a:tabLst>
                <a:tab pos="361950" algn="l"/>
                <a:tab pos="714375" algn="l"/>
              </a:tabLst>
            </a:pPr>
            <a:r>
              <a:rPr lang="de-DE" sz="1600" smtClean="0"/>
              <a:t>	11.	A method of deriving a spectroscopic signal representative 			of a blood volume or a blood flow rate of the patient, 				comprising the steps of: (...).</a:t>
            </a:r>
          </a:p>
          <a:p>
            <a:pPr marL="0" indent="0" eaLnBrk="1" hangingPunct="1">
              <a:buFont typeface="Wingdings" pitchFamily="2" charset="2"/>
              <a:buNone/>
              <a:tabLst>
                <a:tab pos="361950" algn="l"/>
                <a:tab pos="714375" algn="l"/>
              </a:tabLst>
            </a:pPr>
            <a:endParaRPr lang="de-DE" sz="800" smtClean="0"/>
          </a:p>
          <a:p>
            <a:pPr marL="0" indent="0" eaLnBrk="1" hangingPunct="1">
              <a:buFont typeface="Wingdings" pitchFamily="2" charset="2"/>
              <a:buNone/>
              <a:tabLst>
                <a:tab pos="361950" algn="l"/>
                <a:tab pos="714375" algn="l"/>
              </a:tabLst>
            </a:pPr>
            <a:r>
              <a:rPr lang="de-DE" sz="1600" smtClean="0"/>
              <a:t>	17. A cardiac imaging method, comprising the steps of: (…).</a:t>
            </a:r>
          </a:p>
          <a:p>
            <a:pPr marL="0" indent="0" eaLnBrk="1" hangingPunct="1">
              <a:buFont typeface="Wingdings" pitchFamily="2" charset="2"/>
              <a:buNone/>
              <a:tabLst>
                <a:tab pos="361950" algn="l"/>
                <a:tab pos="714375" algn="l"/>
              </a:tabLst>
            </a:pPr>
            <a:endParaRPr lang="de-DE" sz="1200" smtClean="0"/>
          </a:p>
          <a:p>
            <a:pPr marL="0" indent="0" eaLnBrk="1" hangingPunct="1">
              <a:buFont typeface="Wingdings" pitchFamily="2" charset="2"/>
              <a:buNone/>
              <a:tabLst>
                <a:tab pos="361950" algn="l"/>
                <a:tab pos="714375" algn="l"/>
              </a:tabLst>
            </a:pPr>
            <a:r>
              <a:rPr lang="de-DE" sz="2000" u="sng" smtClean="0"/>
              <a:t>Problem:</a:t>
            </a:r>
            <a:r>
              <a:rPr lang="de-DE" sz="1600" smtClean="0"/>
              <a:t> </a:t>
            </a:r>
          </a:p>
          <a:p>
            <a:pPr marL="0" indent="0" eaLnBrk="1" hangingPunct="1">
              <a:buFont typeface="Wingdings" pitchFamily="2" charset="2"/>
              <a:buNone/>
              <a:tabLst>
                <a:tab pos="361950" algn="l"/>
                <a:tab pos="714375" algn="l"/>
              </a:tabLst>
            </a:pPr>
            <a:r>
              <a:rPr lang="de-DE" sz="1600" smtClean="0"/>
              <a:t>All claimed methods comprise the step of delivering polarized 129Xe to the subject, in particular via inhalation.</a:t>
            </a:r>
          </a:p>
          <a:p>
            <a:pPr marL="0" indent="0" eaLnBrk="1" hangingPunct="1">
              <a:buFont typeface="Wingdings" pitchFamily="2" charset="2"/>
              <a:buNone/>
              <a:tabLst>
                <a:tab pos="361950" algn="l"/>
                <a:tab pos="714375" algn="l"/>
              </a:tabLst>
            </a:pPr>
            <a:r>
              <a:rPr lang="de-DE" sz="1600" smtClean="0">
                <a:solidFill>
                  <a:srgbClr val="FF0000"/>
                </a:solidFill>
              </a:rPr>
              <a:t>However, an injection of polarized 129Xe into the heart as mentioned in the description is encompassed by the claims, in particular in the context of the cardiac imaging method.    </a:t>
            </a:r>
          </a:p>
        </p:txBody>
      </p:sp>
      <p:sp>
        <p:nvSpPr>
          <p:cNvPr id="20484"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de-DE" sz="2800" b="1" dirty="0" err="1" smtClean="0"/>
              <a:t>Diagnostic</a:t>
            </a:r>
            <a:r>
              <a:rPr lang="de-DE" sz="2800" b="1" dirty="0" smtClean="0"/>
              <a:t> </a:t>
            </a:r>
            <a:r>
              <a:rPr lang="de-DE" sz="2800" b="1" dirty="0" err="1" smtClean="0"/>
              <a:t>Methods</a:t>
            </a:r>
            <a:endParaRPr lang="de-DE" sz="2800" b="1" dirty="0" smtClean="0"/>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1/07</a:t>
            </a:r>
            <a:r>
              <a:rPr lang="de-DE" sz="2000" b="1" dirty="0">
                <a:solidFill>
                  <a:schemeClr val="tx2"/>
                </a:solidFill>
              </a:rPr>
              <a:t> </a:t>
            </a:r>
          </a:p>
        </p:txBody>
      </p:sp>
      <p:sp>
        <p:nvSpPr>
          <p:cNvPr id="20486"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30</a:t>
            </a:fld>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21507" name="Rectangle 3"/>
          <p:cNvSpPr>
            <a:spLocks noGrp="1" noChangeArrowheads="1"/>
          </p:cNvSpPr>
          <p:nvPr>
            <p:ph type="body" idx="1"/>
          </p:nvPr>
        </p:nvSpPr>
        <p:spPr>
          <a:xfrm>
            <a:off x="998538" y="1957388"/>
            <a:ext cx="7605712" cy="4457700"/>
          </a:xfrm>
        </p:spPr>
        <p:txBody>
          <a:bodyPr/>
          <a:lstStyle/>
          <a:p>
            <a:pPr eaLnBrk="1" hangingPunct="1">
              <a:tabLst>
                <a:tab pos="714375" algn="l"/>
              </a:tabLst>
            </a:pPr>
            <a:r>
              <a:rPr lang="de-DE" sz="2000" smtClean="0"/>
              <a:t>Question (1):</a:t>
            </a:r>
          </a:p>
          <a:p>
            <a:pPr eaLnBrk="1" hangingPunct="1">
              <a:buFont typeface="Wingdings" pitchFamily="2" charset="2"/>
              <a:buNone/>
              <a:tabLst>
                <a:tab pos="714375" algn="l"/>
              </a:tabLst>
            </a:pPr>
            <a:endParaRPr lang="de-DE" sz="800" smtClean="0"/>
          </a:p>
          <a:p>
            <a:pPr eaLnBrk="1" hangingPunct="1">
              <a:buFont typeface="Wingdings" pitchFamily="2" charset="2"/>
              <a:buNone/>
              <a:tabLst>
                <a:tab pos="714375" algn="l"/>
              </a:tabLst>
            </a:pPr>
            <a:r>
              <a:rPr lang="de-DE" sz="1600" smtClean="0"/>
              <a:t>	Is a claimed imaging method for a diagnostic purpose which comprises or encompasses a step consisting in a physical intervention practiced on the human or animal body (in the present case, an injection of a contrast agent into the heart), </a:t>
            </a:r>
            <a:r>
              <a:rPr lang="de-DE" sz="1600" u="sng" smtClean="0"/>
              <a:t>to be excluded from patent protection     </a:t>
            </a:r>
            <a:r>
              <a:rPr lang="de-DE" sz="1600" smtClean="0"/>
              <a:t>as a „method for treatment of the human or animal body by surgery“ pursuant to Article 52(4) EPC if such step does not per se aim at maintaining life and health? </a:t>
            </a:r>
          </a:p>
          <a:p>
            <a:pPr eaLnBrk="1" hangingPunct="1">
              <a:buFont typeface="Wingdings" pitchFamily="2" charset="2"/>
              <a:buNone/>
              <a:tabLst>
                <a:tab pos="714375" algn="l"/>
              </a:tabLst>
            </a:pPr>
            <a:endParaRPr lang="de-DE" sz="1200" smtClean="0"/>
          </a:p>
          <a:p>
            <a:pPr eaLnBrk="1" hangingPunct="1">
              <a:buFont typeface="Wingdings" pitchFamily="2" charset="2"/>
              <a:buNone/>
              <a:tabLst>
                <a:tab pos="714375" algn="l"/>
              </a:tabLst>
            </a:pPr>
            <a:r>
              <a:rPr lang="de-DE" sz="1400" smtClean="0"/>
              <a:t>	</a:t>
            </a:r>
            <a:r>
              <a:rPr lang="de-DE" sz="1400" smtClean="0">
                <a:solidFill>
                  <a:srgbClr val="FF0000"/>
                </a:solidFill>
                <a:sym typeface="Wingdings 3" pitchFamily="18" charset="2"/>
              </a:rPr>
              <a:t></a:t>
            </a:r>
            <a:r>
              <a:rPr lang="de-DE" sz="1400" smtClean="0">
                <a:solidFill>
                  <a:srgbClr val="FF0000"/>
                </a:solidFill>
              </a:rPr>
              <a:t>	A claimed imaging method, in which, when carried out, maintaining the life and 	health of the subject is important and which comprises or encompasses an 	invasive step representing a substantial physical intervention on the body 	which requires professional medical expertise to be carried out and which 	entails a substantial health care risk, is EXCLUDED from patentability               	as a method for treatment of the human or animal body by surgery         	pursuant to Article 53(c) EPC.</a:t>
            </a:r>
          </a:p>
        </p:txBody>
      </p:sp>
      <p:sp>
        <p:nvSpPr>
          <p:cNvPr id="21508"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de-DE" sz="2800" b="1" dirty="0" err="1" smtClean="0"/>
              <a:t>Diagnostic</a:t>
            </a:r>
            <a:r>
              <a:rPr lang="de-DE" sz="2800" b="1" dirty="0" smtClean="0"/>
              <a:t> </a:t>
            </a:r>
            <a:r>
              <a:rPr lang="de-DE" sz="2800" b="1" dirty="0" err="1" smtClean="0"/>
              <a:t>Methods</a:t>
            </a:r>
            <a:endParaRPr lang="de-DE" sz="2800" b="1" dirty="0" smtClean="0"/>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1/07</a:t>
            </a:r>
            <a:r>
              <a:rPr lang="de-DE" sz="2000" b="1" dirty="0">
                <a:solidFill>
                  <a:schemeClr val="tx2"/>
                </a:solidFill>
              </a:rPr>
              <a:t> </a:t>
            </a:r>
          </a:p>
        </p:txBody>
      </p:sp>
      <p:sp>
        <p:nvSpPr>
          <p:cNvPr id="21510"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31</a:t>
            </a:fld>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22531" name="Rectangle 3"/>
          <p:cNvSpPr>
            <a:spLocks noGrp="1" noChangeArrowheads="1"/>
          </p:cNvSpPr>
          <p:nvPr>
            <p:ph type="body" idx="1"/>
          </p:nvPr>
        </p:nvSpPr>
        <p:spPr>
          <a:xfrm>
            <a:off x="998538" y="1951038"/>
            <a:ext cx="7245350" cy="2135187"/>
          </a:xfrm>
        </p:spPr>
        <p:txBody>
          <a:bodyPr/>
          <a:lstStyle/>
          <a:p>
            <a:pPr eaLnBrk="1" hangingPunct="1">
              <a:tabLst>
                <a:tab pos="809625" algn="l"/>
              </a:tabLst>
            </a:pPr>
            <a:r>
              <a:rPr lang="de-DE" sz="2000" dirty="0" err="1" smtClean="0"/>
              <a:t>Question</a:t>
            </a:r>
            <a:r>
              <a:rPr lang="de-DE" sz="2000" dirty="0" smtClean="0"/>
              <a:t> (2):</a:t>
            </a:r>
          </a:p>
          <a:p>
            <a:pPr eaLnBrk="1" hangingPunct="1">
              <a:buFont typeface="Wingdings" pitchFamily="2" charset="2"/>
              <a:buNone/>
              <a:tabLst>
                <a:tab pos="809625" algn="l"/>
              </a:tabLst>
            </a:pPr>
            <a:endParaRPr lang="de-DE" sz="800" dirty="0" smtClean="0"/>
          </a:p>
          <a:p>
            <a:pPr eaLnBrk="1" hangingPunct="1">
              <a:buFont typeface="Wingdings" pitchFamily="2" charset="2"/>
              <a:buNone/>
              <a:tabLst>
                <a:tab pos="809625" algn="l"/>
              </a:tabLst>
            </a:pPr>
            <a:r>
              <a:rPr lang="de-DE" sz="1600" dirty="0" smtClean="0"/>
              <a:t>	</a:t>
            </a:r>
            <a:r>
              <a:rPr lang="de-DE" sz="1600" dirty="0" err="1" smtClean="0"/>
              <a:t>If</a:t>
            </a:r>
            <a:r>
              <a:rPr lang="de-DE" sz="1600" dirty="0" smtClean="0"/>
              <a:t> </a:t>
            </a:r>
            <a:r>
              <a:rPr lang="de-DE" sz="1600" dirty="0" err="1" smtClean="0"/>
              <a:t>the</a:t>
            </a:r>
            <a:r>
              <a:rPr lang="de-DE" sz="1600" dirty="0" smtClean="0"/>
              <a:t> </a:t>
            </a:r>
            <a:r>
              <a:rPr lang="de-DE" sz="1600" dirty="0" err="1" smtClean="0"/>
              <a:t>answer</a:t>
            </a:r>
            <a:r>
              <a:rPr lang="de-DE" sz="1600" dirty="0" smtClean="0"/>
              <a:t> </a:t>
            </a:r>
            <a:r>
              <a:rPr lang="de-DE" sz="1600" dirty="0" err="1" smtClean="0"/>
              <a:t>to</a:t>
            </a:r>
            <a:r>
              <a:rPr lang="de-DE" sz="1600" dirty="0" smtClean="0"/>
              <a:t> (1) </a:t>
            </a:r>
            <a:r>
              <a:rPr lang="de-DE" sz="1600" dirty="0" err="1" smtClean="0"/>
              <a:t>is</a:t>
            </a:r>
            <a:r>
              <a:rPr lang="de-DE" sz="1600" dirty="0" smtClean="0"/>
              <a:t> in </a:t>
            </a:r>
            <a:r>
              <a:rPr lang="de-DE" sz="1600" dirty="0" err="1" smtClean="0"/>
              <a:t>the</a:t>
            </a:r>
            <a:r>
              <a:rPr lang="de-DE" sz="1600" dirty="0" smtClean="0"/>
              <a:t> affirmative, </a:t>
            </a:r>
            <a:r>
              <a:rPr lang="de-DE" sz="1600" dirty="0" err="1" smtClean="0"/>
              <a:t>could</a:t>
            </a:r>
            <a:r>
              <a:rPr lang="de-DE" sz="1600" dirty="0" smtClean="0"/>
              <a:t> </a:t>
            </a:r>
            <a:r>
              <a:rPr lang="de-DE" sz="1600" dirty="0" err="1" smtClean="0"/>
              <a:t>the</a:t>
            </a:r>
            <a:r>
              <a:rPr lang="de-DE" sz="1600" dirty="0" smtClean="0"/>
              <a:t> </a:t>
            </a:r>
            <a:r>
              <a:rPr lang="de-DE" sz="1600" dirty="0" err="1" smtClean="0"/>
              <a:t>exclusion</a:t>
            </a:r>
            <a:r>
              <a:rPr lang="de-DE" sz="1600" dirty="0" smtClean="0"/>
              <a:t> </a:t>
            </a:r>
            <a:r>
              <a:rPr lang="de-DE" sz="1600" dirty="0" err="1" smtClean="0"/>
              <a:t>from</a:t>
            </a:r>
            <a:r>
              <a:rPr lang="de-DE" sz="1600" dirty="0" smtClean="0"/>
              <a:t> patent </a:t>
            </a:r>
            <a:r>
              <a:rPr lang="de-DE" sz="1600" dirty="0" err="1" smtClean="0"/>
              <a:t>protection</a:t>
            </a:r>
            <a:r>
              <a:rPr lang="de-DE" sz="1600" dirty="0" smtClean="0"/>
              <a:t> </a:t>
            </a:r>
            <a:r>
              <a:rPr lang="de-DE" sz="1600" dirty="0" err="1" smtClean="0"/>
              <a:t>be</a:t>
            </a:r>
            <a:r>
              <a:rPr lang="de-DE" sz="1600" dirty="0" smtClean="0"/>
              <a:t> </a:t>
            </a:r>
            <a:r>
              <a:rPr lang="de-DE" sz="1600" dirty="0" err="1" smtClean="0"/>
              <a:t>avoided</a:t>
            </a:r>
            <a:r>
              <a:rPr lang="de-DE" sz="1600" dirty="0" smtClean="0"/>
              <a:t> </a:t>
            </a:r>
            <a:r>
              <a:rPr lang="de-DE" sz="1600" dirty="0" err="1" smtClean="0"/>
              <a:t>by</a:t>
            </a:r>
            <a:r>
              <a:rPr lang="de-DE" sz="1600" dirty="0" smtClean="0"/>
              <a:t> </a:t>
            </a:r>
            <a:r>
              <a:rPr lang="de-DE" sz="1600" dirty="0" err="1" smtClean="0"/>
              <a:t>amending</a:t>
            </a:r>
            <a:r>
              <a:rPr lang="de-DE" sz="1600" dirty="0" smtClean="0"/>
              <a:t> </a:t>
            </a:r>
            <a:r>
              <a:rPr lang="de-DE" sz="1600" dirty="0" err="1" smtClean="0"/>
              <a:t>the</a:t>
            </a:r>
            <a:r>
              <a:rPr lang="de-DE" sz="1600" dirty="0" smtClean="0"/>
              <a:t> </a:t>
            </a:r>
            <a:r>
              <a:rPr lang="de-DE" sz="1600" dirty="0" err="1" smtClean="0"/>
              <a:t>wording</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claim</a:t>
            </a:r>
            <a:r>
              <a:rPr lang="de-DE" sz="1600" dirty="0" smtClean="0"/>
              <a:t> so </a:t>
            </a:r>
            <a:r>
              <a:rPr lang="de-DE" sz="1600" dirty="0" err="1" smtClean="0"/>
              <a:t>as</a:t>
            </a:r>
            <a:r>
              <a:rPr lang="de-DE" sz="1600" dirty="0" smtClean="0"/>
              <a:t> </a:t>
            </a:r>
            <a:r>
              <a:rPr lang="de-DE" sz="1600" dirty="0" err="1" smtClean="0"/>
              <a:t>to</a:t>
            </a:r>
            <a:r>
              <a:rPr lang="de-DE" sz="1600" dirty="0" smtClean="0"/>
              <a:t> </a:t>
            </a:r>
            <a:r>
              <a:rPr lang="de-DE" sz="1600" dirty="0" err="1" smtClean="0"/>
              <a:t>omit</a:t>
            </a:r>
            <a:r>
              <a:rPr lang="de-DE" sz="1600" dirty="0" smtClean="0"/>
              <a:t> </a:t>
            </a:r>
            <a:r>
              <a:rPr lang="de-DE" sz="1600" dirty="0" err="1" smtClean="0"/>
              <a:t>the</a:t>
            </a:r>
            <a:r>
              <a:rPr lang="de-DE" sz="1600" dirty="0" smtClean="0"/>
              <a:t> </a:t>
            </a:r>
            <a:r>
              <a:rPr lang="de-DE" sz="1600" dirty="0" err="1" smtClean="0"/>
              <a:t>step</a:t>
            </a:r>
            <a:r>
              <a:rPr lang="de-DE" sz="1600" dirty="0" smtClean="0"/>
              <a:t> </a:t>
            </a:r>
            <a:r>
              <a:rPr lang="de-DE" sz="1600" dirty="0" err="1" smtClean="0"/>
              <a:t>at</a:t>
            </a:r>
            <a:r>
              <a:rPr lang="de-DE" sz="1600" dirty="0" smtClean="0"/>
              <a:t> </a:t>
            </a:r>
            <a:r>
              <a:rPr lang="de-DE" sz="1600" dirty="0" err="1" smtClean="0"/>
              <a:t>issue</a:t>
            </a:r>
            <a:r>
              <a:rPr lang="de-DE" sz="1600" dirty="0" smtClean="0"/>
              <a:t>, </a:t>
            </a:r>
            <a:r>
              <a:rPr lang="de-DE" sz="1600" dirty="0" err="1" smtClean="0"/>
              <a:t>or</a:t>
            </a:r>
            <a:r>
              <a:rPr lang="de-DE" sz="1600" dirty="0" smtClean="0"/>
              <a:t> </a:t>
            </a:r>
            <a:r>
              <a:rPr lang="de-DE" sz="1600" dirty="0" err="1" smtClean="0"/>
              <a:t>disclaim</a:t>
            </a:r>
            <a:r>
              <a:rPr lang="de-DE" sz="1600" dirty="0" smtClean="0"/>
              <a:t> </a:t>
            </a:r>
            <a:r>
              <a:rPr lang="de-DE" sz="1600" dirty="0" err="1" smtClean="0"/>
              <a:t>it</a:t>
            </a:r>
            <a:r>
              <a:rPr lang="de-DE" sz="1600" dirty="0" smtClean="0"/>
              <a:t>, </a:t>
            </a:r>
            <a:r>
              <a:rPr lang="de-DE" sz="1600" dirty="0" err="1" smtClean="0"/>
              <a:t>or</a:t>
            </a:r>
            <a:r>
              <a:rPr lang="de-DE" sz="1600" dirty="0" smtClean="0"/>
              <a:t> </a:t>
            </a:r>
            <a:r>
              <a:rPr lang="de-DE" sz="1600" dirty="0" err="1" smtClean="0"/>
              <a:t>let</a:t>
            </a:r>
            <a:r>
              <a:rPr lang="de-DE" sz="1600" dirty="0" smtClean="0"/>
              <a:t> </a:t>
            </a:r>
            <a:r>
              <a:rPr lang="de-DE" sz="1600" dirty="0" err="1" smtClean="0"/>
              <a:t>the</a:t>
            </a:r>
            <a:r>
              <a:rPr lang="de-DE" sz="1600" dirty="0" smtClean="0"/>
              <a:t> </a:t>
            </a:r>
            <a:r>
              <a:rPr lang="de-DE" sz="1600" dirty="0" err="1" smtClean="0"/>
              <a:t>claim</a:t>
            </a:r>
            <a:r>
              <a:rPr lang="de-DE" sz="1600" dirty="0" smtClean="0"/>
              <a:t> </a:t>
            </a:r>
            <a:r>
              <a:rPr lang="de-DE" sz="1600" dirty="0" err="1" smtClean="0"/>
              <a:t>encompass</a:t>
            </a:r>
            <a:r>
              <a:rPr lang="de-DE" sz="1600" dirty="0" smtClean="0"/>
              <a:t> </a:t>
            </a:r>
            <a:r>
              <a:rPr lang="de-DE" sz="1600" dirty="0" err="1" smtClean="0"/>
              <a:t>it</a:t>
            </a:r>
            <a:r>
              <a:rPr lang="de-DE" sz="1600" dirty="0" smtClean="0"/>
              <a:t> </a:t>
            </a:r>
            <a:r>
              <a:rPr lang="de-DE" sz="1600" dirty="0" err="1" smtClean="0"/>
              <a:t>without</a:t>
            </a:r>
            <a:r>
              <a:rPr lang="de-DE" sz="1600" dirty="0" smtClean="0"/>
              <a:t> </a:t>
            </a:r>
            <a:r>
              <a:rPr lang="de-DE" sz="1600" dirty="0" err="1" smtClean="0"/>
              <a:t>being</a:t>
            </a:r>
            <a:r>
              <a:rPr lang="de-DE" sz="1600" dirty="0" smtClean="0"/>
              <a:t> limited </a:t>
            </a:r>
            <a:r>
              <a:rPr lang="de-DE" sz="1600" dirty="0" err="1" smtClean="0"/>
              <a:t>to</a:t>
            </a:r>
            <a:r>
              <a:rPr lang="de-DE" sz="1600" dirty="0" smtClean="0"/>
              <a:t> </a:t>
            </a:r>
            <a:r>
              <a:rPr lang="de-DE" sz="1600" dirty="0" err="1" smtClean="0"/>
              <a:t>it</a:t>
            </a:r>
            <a:r>
              <a:rPr lang="de-DE" sz="1600" dirty="0" smtClean="0"/>
              <a:t> ?  </a:t>
            </a:r>
            <a:endParaRPr lang="de-DE" sz="1600" dirty="0" smtClean="0">
              <a:solidFill>
                <a:srgbClr val="FF0000"/>
              </a:solidFill>
            </a:endParaRPr>
          </a:p>
        </p:txBody>
      </p:sp>
      <p:sp>
        <p:nvSpPr>
          <p:cNvPr id="22532" name="Titel 1"/>
          <p:cNvSpPr>
            <a:spLocks/>
          </p:cNvSpPr>
          <p:nvPr/>
        </p:nvSpPr>
        <p:spPr bwMode="auto">
          <a:xfrm>
            <a:off x="981075" y="942975"/>
            <a:ext cx="8018463" cy="973138"/>
          </a:xfrm>
          <a:prstGeom prst="rect">
            <a:avLst/>
          </a:prstGeom>
          <a:noFill/>
          <a:ln w="9525">
            <a:noFill/>
            <a:miter lim="800000"/>
            <a:headEnd/>
            <a:tailEnd/>
          </a:ln>
        </p:spPr>
        <p:txBody>
          <a:bodyPr/>
          <a:lstStyle/>
          <a:p>
            <a:pPr eaLnBrk="0" hangingPunct="0">
              <a:lnSpc>
                <a:spcPct val="90000"/>
              </a:lnSpc>
            </a:pPr>
            <a:r>
              <a:rPr lang="de-DE" sz="2800" b="1" dirty="0" err="1" smtClean="0"/>
              <a:t>Diagnostic</a:t>
            </a:r>
            <a:r>
              <a:rPr lang="de-DE" sz="2800" b="1" dirty="0" smtClean="0"/>
              <a:t> </a:t>
            </a:r>
            <a:r>
              <a:rPr lang="de-DE" sz="2800" b="1" dirty="0" err="1" smtClean="0"/>
              <a:t>Methods</a:t>
            </a:r>
            <a:endParaRPr lang="de-DE" sz="2800" b="1" dirty="0" smtClean="0"/>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smtClean="0">
                <a:solidFill>
                  <a:schemeClr val="tx2">
                    <a:lumMod val="60000"/>
                    <a:lumOff val="40000"/>
                  </a:schemeClr>
                </a:solidFill>
              </a:rPr>
              <a:t>Appeal G 1/07</a:t>
            </a:r>
            <a:r>
              <a:rPr lang="de-DE" sz="2000" b="1" dirty="0" smtClean="0">
                <a:solidFill>
                  <a:schemeClr val="tx2"/>
                </a:solidFill>
              </a:rPr>
              <a:t> </a:t>
            </a:r>
            <a:endParaRPr lang="de-DE" sz="2000" b="1" dirty="0">
              <a:solidFill>
                <a:schemeClr val="tx2"/>
              </a:solidFill>
            </a:endParaRPr>
          </a:p>
        </p:txBody>
      </p:sp>
      <p:sp>
        <p:nvSpPr>
          <p:cNvPr id="22533" name="Text Box 13"/>
          <p:cNvSpPr txBox="1">
            <a:spLocks noChangeArrowheads="1"/>
          </p:cNvSpPr>
          <p:nvPr/>
        </p:nvSpPr>
        <p:spPr bwMode="auto">
          <a:xfrm>
            <a:off x="1349375" y="3716338"/>
            <a:ext cx="6580188" cy="2736850"/>
          </a:xfrm>
          <a:prstGeom prst="rect">
            <a:avLst/>
          </a:prstGeom>
          <a:noFill/>
          <a:ln w="9525">
            <a:noFill/>
            <a:miter lim="800000"/>
            <a:headEnd/>
            <a:tailEnd/>
          </a:ln>
        </p:spPr>
        <p:txBody>
          <a:bodyPr wrap="none" lIns="90000" tIns="46800" rIns="90000" bIns="46800">
            <a:spAutoFit/>
          </a:bodyPr>
          <a:lstStyle/>
          <a:p>
            <a:pPr>
              <a:tabLst>
                <a:tab pos="447675" algn="l"/>
              </a:tabLst>
            </a:pPr>
            <a:r>
              <a:rPr lang="de-DE" b="1">
                <a:solidFill>
                  <a:srgbClr val="FF0000"/>
                </a:solidFill>
              </a:rPr>
              <a:t>(2a)	A claim which comprises a step encompassing an embodiment which</a:t>
            </a:r>
          </a:p>
          <a:p>
            <a:pPr>
              <a:tabLst>
                <a:tab pos="447675" algn="l"/>
              </a:tabLst>
            </a:pPr>
            <a:r>
              <a:rPr lang="de-DE" b="1">
                <a:solidFill>
                  <a:srgbClr val="FF0000"/>
                </a:solidFill>
              </a:rPr>
              <a:t>	is a „method for treatment (…).“ cannot be left to encompass that</a:t>
            </a:r>
          </a:p>
          <a:p>
            <a:pPr>
              <a:tabLst>
                <a:tab pos="447675" algn="l"/>
              </a:tabLst>
            </a:pPr>
            <a:r>
              <a:rPr lang="de-DE" b="1">
                <a:solidFill>
                  <a:srgbClr val="FF0000"/>
                </a:solidFill>
              </a:rPr>
              <a:t>	embodiment.</a:t>
            </a:r>
          </a:p>
          <a:p>
            <a:pPr>
              <a:tabLst>
                <a:tab pos="447675" algn="l"/>
              </a:tabLst>
            </a:pPr>
            <a:endParaRPr lang="de-DE" sz="1000" b="1">
              <a:solidFill>
                <a:srgbClr val="FF0000"/>
              </a:solidFill>
            </a:endParaRPr>
          </a:p>
          <a:p>
            <a:pPr>
              <a:tabLst>
                <a:tab pos="447675" algn="l"/>
              </a:tabLst>
            </a:pPr>
            <a:r>
              <a:rPr lang="de-DE" b="1">
                <a:solidFill>
                  <a:srgbClr val="FF0000"/>
                </a:solidFill>
              </a:rPr>
              <a:t>(2b)	The exclusion from patentability under Art. 53(c) EPC can be avoided </a:t>
            </a:r>
          </a:p>
          <a:p>
            <a:pPr>
              <a:tabLst>
                <a:tab pos="447675" algn="l"/>
              </a:tabLst>
            </a:pPr>
            <a:r>
              <a:rPr lang="de-DE" b="1">
                <a:solidFill>
                  <a:srgbClr val="FF0000"/>
                </a:solidFill>
              </a:rPr>
              <a:t>	by disclaiming the embodiment, it being understood that in order to be</a:t>
            </a:r>
          </a:p>
          <a:p>
            <a:pPr>
              <a:tabLst>
                <a:tab pos="447675" algn="l"/>
              </a:tabLst>
            </a:pPr>
            <a:r>
              <a:rPr lang="de-DE" b="1">
                <a:solidFill>
                  <a:srgbClr val="FF0000"/>
                </a:solidFill>
              </a:rPr>
              <a:t>	patentable the claim including the disclaimer must fulfill all the</a:t>
            </a:r>
          </a:p>
          <a:p>
            <a:pPr>
              <a:tabLst>
                <a:tab pos="447675" algn="l"/>
              </a:tabLst>
            </a:pPr>
            <a:r>
              <a:rPr lang="de-DE" b="1">
                <a:solidFill>
                  <a:srgbClr val="FF0000"/>
                </a:solidFill>
              </a:rPr>
              <a:t>	requirements of the EPC (including G 1/03, G2/03).</a:t>
            </a:r>
          </a:p>
          <a:p>
            <a:pPr>
              <a:tabLst>
                <a:tab pos="447675" algn="l"/>
              </a:tabLst>
            </a:pPr>
            <a:endParaRPr lang="de-DE" sz="1000" b="1">
              <a:solidFill>
                <a:srgbClr val="FF0000"/>
              </a:solidFill>
            </a:endParaRPr>
          </a:p>
          <a:p>
            <a:pPr>
              <a:tabLst>
                <a:tab pos="447675" algn="l"/>
              </a:tabLst>
            </a:pPr>
            <a:r>
              <a:rPr lang="de-DE" b="1">
                <a:solidFill>
                  <a:srgbClr val="FF0000"/>
                </a:solidFill>
              </a:rPr>
              <a:t>(2c)	Whether or not the wording of the claim can be amended so as</a:t>
            </a:r>
          </a:p>
          <a:p>
            <a:pPr>
              <a:tabLst>
                <a:tab pos="447675" algn="l"/>
              </a:tabLst>
            </a:pPr>
            <a:r>
              <a:rPr lang="de-DE" b="1">
                <a:solidFill>
                  <a:srgbClr val="FF0000"/>
                </a:solidFill>
              </a:rPr>
              <a:t>	to omit the surgical step without offending against the EPC </a:t>
            </a:r>
          </a:p>
          <a:p>
            <a:pPr>
              <a:tabLst>
                <a:tab pos="447675" algn="l"/>
              </a:tabLst>
            </a:pPr>
            <a:r>
              <a:rPr lang="de-DE" b="1">
                <a:solidFill>
                  <a:srgbClr val="FF0000"/>
                </a:solidFill>
              </a:rPr>
              <a:t>	must be assessed on the individual case under consideration.  </a:t>
            </a:r>
          </a:p>
          <a:p>
            <a:pPr>
              <a:tabLst>
                <a:tab pos="447675" algn="l"/>
              </a:tabLst>
            </a:pPr>
            <a:endParaRPr lang="de-DE"/>
          </a:p>
        </p:txBody>
      </p:sp>
      <p:sp>
        <p:nvSpPr>
          <p:cNvPr id="22535"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9" name="Foliennummernplatzhalter 8"/>
          <p:cNvSpPr>
            <a:spLocks noGrp="1"/>
          </p:cNvSpPr>
          <p:nvPr>
            <p:ph type="sldNum" sz="quarter" idx="10"/>
          </p:nvPr>
        </p:nvSpPr>
        <p:spPr/>
        <p:txBody>
          <a:bodyPr/>
          <a:lstStyle/>
          <a:p>
            <a:pPr>
              <a:defRPr/>
            </a:pPr>
            <a:fld id="{4114FB16-8069-4248-AEAE-44DF4E24B011}" type="slidenum">
              <a:rPr lang="de-DE" smtClean="0"/>
              <a:pPr>
                <a:defRPr/>
              </a:pPr>
              <a:t>32</a:t>
            </a:fld>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23555" name="Rectangle 3"/>
          <p:cNvSpPr>
            <a:spLocks noGrp="1" noChangeArrowheads="1"/>
          </p:cNvSpPr>
          <p:nvPr>
            <p:ph type="body" idx="1"/>
          </p:nvPr>
        </p:nvSpPr>
        <p:spPr>
          <a:xfrm>
            <a:off x="998538" y="1957388"/>
            <a:ext cx="7318375" cy="4457700"/>
          </a:xfrm>
        </p:spPr>
        <p:txBody>
          <a:bodyPr/>
          <a:lstStyle/>
          <a:p>
            <a:pPr eaLnBrk="1" hangingPunct="1">
              <a:tabLst>
                <a:tab pos="714375" algn="l"/>
              </a:tabLst>
            </a:pPr>
            <a:r>
              <a:rPr lang="de-DE" sz="2000" smtClean="0"/>
              <a:t>Question (3):</a:t>
            </a:r>
          </a:p>
          <a:p>
            <a:pPr eaLnBrk="1" hangingPunct="1">
              <a:buFont typeface="Wingdings" pitchFamily="2" charset="2"/>
              <a:buNone/>
              <a:tabLst>
                <a:tab pos="714375" algn="l"/>
              </a:tabLst>
            </a:pPr>
            <a:endParaRPr lang="de-DE" sz="800" smtClean="0"/>
          </a:p>
          <a:p>
            <a:pPr eaLnBrk="1" hangingPunct="1">
              <a:buFont typeface="Wingdings" pitchFamily="2" charset="2"/>
              <a:buNone/>
              <a:tabLst>
                <a:tab pos="714375" algn="l"/>
              </a:tabLst>
            </a:pPr>
            <a:r>
              <a:rPr lang="de-DE" sz="1600" smtClean="0"/>
              <a:t>	Is a claimed imaging method for a diagnostic purpose to be considered as being a constitutive step of a „treatment of the human or animal body by surgery“ pursuant to Art. 52(4) EPC if the data obtained by the method immediately allow a surgeon to decide on the course of action to be taken during a surgical intervention?</a:t>
            </a:r>
          </a:p>
          <a:p>
            <a:pPr eaLnBrk="1" hangingPunct="1">
              <a:buFont typeface="Wingdings" pitchFamily="2" charset="2"/>
              <a:buNone/>
              <a:tabLst>
                <a:tab pos="714375" algn="l"/>
              </a:tabLst>
            </a:pPr>
            <a:endParaRPr lang="de-DE" sz="1200" smtClean="0"/>
          </a:p>
          <a:p>
            <a:pPr eaLnBrk="1" hangingPunct="1">
              <a:buFont typeface="Wingdings" pitchFamily="2" charset="2"/>
              <a:buNone/>
              <a:tabLst>
                <a:tab pos="714375" algn="l"/>
              </a:tabLst>
            </a:pPr>
            <a:r>
              <a:rPr lang="de-DE" sz="1600" smtClean="0"/>
              <a:t>	</a:t>
            </a:r>
            <a:r>
              <a:rPr lang="de-DE" sz="1400" smtClean="0">
                <a:solidFill>
                  <a:srgbClr val="FF0000"/>
                </a:solidFill>
                <a:sym typeface="Wingdings 3" pitchFamily="18" charset="2"/>
              </a:rPr>
              <a:t></a:t>
            </a:r>
            <a:r>
              <a:rPr lang="de-DE" sz="1400" smtClean="0">
                <a:solidFill>
                  <a:srgbClr val="FF0000"/>
                </a:solidFill>
              </a:rPr>
              <a:t>	A claimed imaging method is not to be considered as being a „treatment of 	the human or animal body by surgery“ within the meaning of Art. 53(c) EPC 	merely because during a surgical intervention the data obtained by the use 	of the method immediately allow a surgeon to decide on the course of 	action to be taken during a surgical intervention.</a:t>
            </a:r>
          </a:p>
        </p:txBody>
      </p:sp>
      <p:sp>
        <p:nvSpPr>
          <p:cNvPr id="23556"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err="1" smtClean="0"/>
              <a:t>Diagnostic</a:t>
            </a:r>
            <a:r>
              <a:rPr lang="de-DE" sz="2800" b="1" dirty="0" smtClean="0"/>
              <a:t> </a:t>
            </a:r>
            <a:r>
              <a:rPr lang="de-DE" sz="2800" b="1" dirty="0" err="1" smtClean="0"/>
              <a:t>Methods</a:t>
            </a:r>
            <a:endParaRPr lang="de-DE" sz="2800" b="1" dirty="0" smtClean="0"/>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1/07</a:t>
            </a:r>
            <a:r>
              <a:rPr lang="de-DE" sz="2000" b="1" dirty="0">
                <a:solidFill>
                  <a:schemeClr val="tx2"/>
                </a:solidFill>
              </a:rPr>
              <a:t> </a:t>
            </a:r>
          </a:p>
        </p:txBody>
      </p:sp>
      <p:sp>
        <p:nvSpPr>
          <p:cNvPr id="23558"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33</a:t>
            </a:fld>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24579" name="Rectangle 3"/>
          <p:cNvSpPr>
            <a:spLocks noGrp="1" noChangeArrowheads="1"/>
          </p:cNvSpPr>
          <p:nvPr>
            <p:ph type="body" idx="1"/>
          </p:nvPr>
        </p:nvSpPr>
        <p:spPr>
          <a:xfrm>
            <a:off x="1017588" y="2005013"/>
            <a:ext cx="7226300" cy="5024437"/>
          </a:xfrm>
        </p:spPr>
        <p:txBody>
          <a:bodyPr/>
          <a:lstStyle/>
          <a:p>
            <a:pPr marL="361950" indent="-361950" eaLnBrk="1" hangingPunct="1">
              <a:lnSpc>
                <a:spcPct val="80000"/>
              </a:lnSpc>
              <a:buFont typeface="Wingdings" pitchFamily="2" charset="2"/>
              <a:buNone/>
            </a:pPr>
            <a:r>
              <a:rPr lang="de-DE" sz="2000" dirty="0" smtClean="0">
                <a:solidFill>
                  <a:srgbClr val="FF0000"/>
                </a:solidFill>
              </a:rPr>
              <a:t>All </a:t>
            </a:r>
            <a:r>
              <a:rPr lang="de-DE" sz="2000" dirty="0" err="1" smtClean="0">
                <a:solidFill>
                  <a:srgbClr val="FF0000"/>
                </a:solidFill>
              </a:rPr>
              <a:t>questions</a:t>
            </a:r>
            <a:r>
              <a:rPr lang="de-DE" sz="2000" dirty="0" smtClean="0">
                <a:solidFill>
                  <a:srgbClr val="FF0000"/>
                </a:solidFill>
              </a:rPr>
              <a:t> </a:t>
            </a:r>
            <a:r>
              <a:rPr lang="de-DE" sz="2000" dirty="0" err="1" smtClean="0">
                <a:solidFill>
                  <a:srgbClr val="FF0000"/>
                </a:solidFill>
              </a:rPr>
              <a:t>removed</a:t>
            </a:r>
            <a:r>
              <a:rPr lang="de-DE" sz="2000" dirty="0" smtClean="0">
                <a:solidFill>
                  <a:srgbClr val="FF0000"/>
                </a:solidFill>
              </a:rPr>
              <a:t> </a:t>
            </a:r>
          </a:p>
          <a:p>
            <a:pPr marL="361950" indent="-361950" eaLnBrk="1" hangingPunct="1">
              <a:lnSpc>
                <a:spcPct val="80000"/>
              </a:lnSpc>
              <a:buFont typeface="Wingdings" pitchFamily="2" charset="2"/>
              <a:buNone/>
            </a:pPr>
            <a:endParaRPr lang="de-DE" sz="1200" dirty="0" smtClean="0">
              <a:solidFill>
                <a:srgbClr val="FF0000"/>
              </a:solidFill>
            </a:endParaRPr>
          </a:p>
          <a:p>
            <a:pPr marL="361950" indent="-361950" eaLnBrk="1" hangingPunct="1">
              <a:lnSpc>
                <a:spcPct val="80000"/>
              </a:lnSpc>
            </a:pPr>
            <a:r>
              <a:rPr lang="de-DE" sz="1400" dirty="0" err="1" smtClean="0"/>
              <a:t>Answer</a:t>
            </a:r>
            <a:r>
              <a:rPr lang="de-DE" sz="1400" dirty="0" smtClean="0"/>
              <a:t> (1):</a:t>
            </a:r>
          </a:p>
          <a:p>
            <a:pPr marL="361950" indent="-361950" eaLnBrk="1" hangingPunct="1">
              <a:lnSpc>
                <a:spcPct val="80000"/>
              </a:lnSpc>
              <a:buFont typeface="Wingdings" pitchFamily="2" charset="2"/>
              <a:buNone/>
            </a:pPr>
            <a:endParaRPr lang="de-DE" sz="1400" dirty="0" smtClean="0"/>
          </a:p>
          <a:p>
            <a:pPr marL="361950" indent="-361950" eaLnBrk="1" hangingPunct="1">
              <a:lnSpc>
                <a:spcPct val="80000"/>
              </a:lnSpc>
              <a:buFont typeface="Wingdings" pitchFamily="2" charset="2"/>
              <a:buNone/>
            </a:pPr>
            <a:r>
              <a:rPr lang="de-DE" sz="1400" dirty="0" smtClean="0">
                <a:solidFill>
                  <a:srgbClr val="FF0000"/>
                </a:solidFill>
              </a:rPr>
              <a:t>	</a:t>
            </a:r>
            <a:r>
              <a:rPr lang="de-DE" sz="1400" dirty="0" smtClean="0"/>
              <a:t>A </a:t>
            </a:r>
            <a:r>
              <a:rPr lang="de-DE" sz="1400" dirty="0" err="1" smtClean="0"/>
              <a:t>claimed</a:t>
            </a:r>
            <a:r>
              <a:rPr lang="de-DE" sz="1400" dirty="0" smtClean="0"/>
              <a:t> </a:t>
            </a:r>
            <a:r>
              <a:rPr lang="de-DE" sz="1400" dirty="0" err="1" smtClean="0"/>
              <a:t>imaging</a:t>
            </a:r>
            <a:r>
              <a:rPr lang="de-DE" sz="1400" dirty="0" smtClean="0"/>
              <a:t> </a:t>
            </a:r>
            <a:r>
              <a:rPr lang="de-DE" sz="1400" dirty="0" err="1" smtClean="0"/>
              <a:t>method</a:t>
            </a:r>
            <a:r>
              <a:rPr lang="de-DE" sz="1400" dirty="0" smtClean="0"/>
              <a:t>, in </a:t>
            </a:r>
            <a:r>
              <a:rPr lang="de-DE" sz="1400" dirty="0" err="1" smtClean="0"/>
              <a:t>which</a:t>
            </a:r>
            <a:r>
              <a:rPr lang="de-DE" sz="1400" dirty="0" smtClean="0"/>
              <a:t>, </a:t>
            </a:r>
            <a:r>
              <a:rPr lang="de-DE" sz="1400" dirty="0" err="1" smtClean="0"/>
              <a:t>when</a:t>
            </a:r>
            <a:r>
              <a:rPr lang="de-DE" sz="1400" dirty="0" smtClean="0"/>
              <a:t> </a:t>
            </a:r>
            <a:r>
              <a:rPr lang="de-DE" sz="1400" dirty="0" err="1" smtClean="0"/>
              <a:t>carried</a:t>
            </a:r>
            <a:r>
              <a:rPr lang="de-DE" sz="1400" dirty="0" smtClean="0"/>
              <a:t> out, </a:t>
            </a:r>
            <a:r>
              <a:rPr lang="de-DE" sz="1400" dirty="0" err="1" smtClean="0"/>
              <a:t>maintaining</a:t>
            </a:r>
            <a:r>
              <a:rPr lang="de-DE" sz="1400" dirty="0" smtClean="0"/>
              <a:t>  </a:t>
            </a:r>
            <a:r>
              <a:rPr lang="de-DE" sz="1400" dirty="0" err="1" smtClean="0"/>
              <a:t>the</a:t>
            </a:r>
            <a:r>
              <a:rPr lang="de-DE" sz="1400" dirty="0" smtClean="0"/>
              <a:t> </a:t>
            </a:r>
            <a:r>
              <a:rPr lang="de-DE" sz="1400" dirty="0" err="1" smtClean="0"/>
              <a:t>life</a:t>
            </a:r>
            <a:r>
              <a:rPr lang="de-DE" sz="1400" dirty="0" smtClean="0"/>
              <a:t> and </a:t>
            </a:r>
            <a:r>
              <a:rPr lang="de-DE" sz="1400" dirty="0" err="1" smtClean="0"/>
              <a:t>health</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subject</a:t>
            </a:r>
            <a:r>
              <a:rPr lang="de-DE" sz="1400" dirty="0" smtClean="0"/>
              <a:t> </a:t>
            </a:r>
            <a:r>
              <a:rPr lang="de-DE" sz="1400" dirty="0" err="1" smtClean="0"/>
              <a:t>is</a:t>
            </a:r>
            <a:r>
              <a:rPr lang="de-DE" sz="1400" dirty="0" smtClean="0"/>
              <a:t> </a:t>
            </a:r>
            <a:r>
              <a:rPr lang="de-DE" sz="1400" dirty="0" err="1" smtClean="0"/>
              <a:t>important</a:t>
            </a:r>
            <a:r>
              <a:rPr lang="de-DE" sz="1400" dirty="0" smtClean="0"/>
              <a:t> and </a:t>
            </a:r>
            <a:r>
              <a:rPr lang="de-DE" sz="1400" dirty="0" err="1" smtClean="0"/>
              <a:t>which</a:t>
            </a:r>
            <a:r>
              <a:rPr lang="de-DE" sz="1400" dirty="0" smtClean="0"/>
              <a:t> </a:t>
            </a:r>
            <a:r>
              <a:rPr lang="de-DE" sz="1400" dirty="0" err="1" smtClean="0"/>
              <a:t>comprises</a:t>
            </a:r>
            <a:r>
              <a:rPr lang="de-DE" sz="1400" dirty="0" smtClean="0"/>
              <a:t>     </a:t>
            </a:r>
            <a:r>
              <a:rPr lang="de-DE" sz="1400" dirty="0" err="1" smtClean="0"/>
              <a:t>or</a:t>
            </a:r>
            <a:r>
              <a:rPr lang="de-DE" sz="1400" dirty="0" smtClean="0"/>
              <a:t> </a:t>
            </a:r>
            <a:r>
              <a:rPr lang="de-DE" sz="1400" dirty="0" err="1" smtClean="0"/>
              <a:t>encompasses</a:t>
            </a:r>
            <a:r>
              <a:rPr lang="de-DE" sz="1400" dirty="0" smtClean="0"/>
              <a:t> an invasive </a:t>
            </a:r>
            <a:r>
              <a:rPr lang="de-DE" sz="1400" dirty="0" err="1" smtClean="0"/>
              <a:t>step</a:t>
            </a:r>
            <a:r>
              <a:rPr lang="de-DE" sz="1400" dirty="0" smtClean="0"/>
              <a:t> </a:t>
            </a:r>
            <a:r>
              <a:rPr lang="de-DE" sz="1400" dirty="0" err="1" smtClean="0"/>
              <a:t>representing</a:t>
            </a:r>
            <a:r>
              <a:rPr lang="de-DE" sz="1400" dirty="0" smtClean="0"/>
              <a:t> a</a:t>
            </a:r>
            <a:r>
              <a:rPr lang="de-DE" sz="1400" dirty="0" smtClean="0">
                <a:solidFill>
                  <a:srgbClr val="FF0000"/>
                </a:solidFill>
              </a:rPr>
              <a:t> </a:t>
            </a:r>
            <a:r>
              <a:rPr lang="de-DE" sz="1400" dirty="0" smtClean="0">
                <a:solidFill>
                  <a:srgbClr val="00B0F0"/>
                </a:solidFill>
              </a:rPr>
              <a:t>substantial </a:t>
            </a:r>
            <a:r>
              <a:rPr lang="de-DE" sz="1400" dirty="0" err="1" smtClean="0">
                <a:solidFill>
                  <a:srgbClr val="00B0F0"/>
                </a:solidFill>
              </a:rPr>
              <a:t>physical</a:t>
            </a:r>
            <a:r>
              <a:rPr lang="de-DE" sz="1400" dirty="0" smtClean="0">
                <a:solidFill>
                  <a:srgbClr val="00B0F0"/>
                </a:solidFill>
              </a:rPr>
              <a:t> </a:t>
            </a:r>
            <a:r>
              <a:rPr lang="de-DE" sz="1400" dirty="0" err="1" smtClean="0">
                <a:solidFill>
                  <a:srgbClr val="00B0F0"/>
                </a:solidFill>
              </a:rPr>
              <a:t>intervention</a:t>
            </a:r>
            <a:r>
              <a:rPr lang="de-DE" sz="1400" dirty="0" smtClean="0">
                <a:solidFill>
                  <a:srgbClr val="00B0F0"/>
                </a:solidFill>
              </a:rPr>
              <a:t> (???)</a:t>
            </a:r>
            <a:r>
              <a:rPr lang="de-DE" sz="1400" dirty="0" smtClean="0">
                <a:solidFill>
                  <a:srgbClr val="FF0000"/>
                </a:solidFill>
              </a:rPr>
              <a:t> </a:t>
            </a:r>
            <a:r>
              <a:rPr lang="de-DE" sz="1400" dirty="0" smtClean="0"/>
              <a:t>on </a:t>
            </a:r>
            <a:r>
              <a:rPr lang="de-DE" sz="1400" dirty="0" err="1" smtClean="0"/>
              <a:t>the</a:t>
            </a:r>
            <a:r>
              <a:rPr lang="de-DE" sz="1400" dirty="0" smtClean="0"/>
              <a:t> </a:t>
            </a:r>
            <a:r>
              <a:rPr lang="de-DE" sz="1400" dirty="0" err="1" smtClean="0"/>
              <a:t>body</a:t>
            </a:r>
            <a:r>
              <a:rPr lang="de-DE" sz="1400" dirty="0" smtClean="0"/>
              <a:t> </a:t>
            </a:r>
            <a:r>
              <a:rPr lang="de-DE" sz="1400" dirty="0" err="1" smtClean="0"/>
              <a:t>which</a:t>
            </a:r>
            <a:r>
              <a:rPr lang="de-DE" sz="1400" dirty="0" smtClean="0"/>
              <a:t> </a:t>
            </a:r>
            <a:r>
              <a:rPr lang="de-DE" sz="1400" dirty="0" err="1" smtClean="0"/>
              <a:t>requires</a:t>
            </a:r>
            <a:r>
              <a:rPr lang="de-DE" sz="1400" dirty="0" smtClean="0">
                <a:solidFill>
                  <a:srgbClr val="FF0000"/>
                </a:solidFill>
              </a:rPr>
              <a:t> </a:t>
            </a:r>
            <a:r>
              <a:rPr lang="de-DE" sz="1400" dirty="0" smtClean="0">
                <a:solidFill>
                  <a:srgbClr val="00B0F0"/>
                </a:solidFill>
              </a:rPr>
              <a:t>professional </a:t>
            </a:r>
            <a:r>
              <a:rPr lang="de-DE" sz="1400" dirty="0" err="1" smtClean="0">
                <a:solidFill>
                  <a:srgbClr val="00B0F0"/>
                </a:solidFill>
              </a:rPr>
              <a:t>medical</a:t>
            </a:r>
            <a:r>
              <a:rPr lang="de-DE" sz="1400" dirty="0" smtClean="0">
                <a:solidFill>
                  <a:srgbClr val="00B0F0"/>
                </a:solidFill>
              </a:rPr>
              <a:t> </a:t>
            </a:r>
            <a:r>
              <a:rPr lang="de-DE" sz="1400" dirty="0" err="1" smtClean="0">
                <a:solidFill>
                  <a:srgbClr val="00B0F0"/>
                </a:solidFill>
              </a:rPr>
              <a:t>expertise</a:t>
            </a:r>
            <a:r>
              <a:rPr lang="de-DE" sz="1400" dirty="0" smtClean="0">
                <a:solidFill>
                  <a:srgbClr val="00B0F0"/>
                </a:solidFill>
              </a:rPr>
              <a:t> (???) </a:t>
            </a:r>
            <a:r>
              <a:rPr lang="de-DE" sz="1400" dirty="0" err="1" smtClean="0"/>
              <a:t>to</a:t>
            </a:r>
            <a:r>
              <a:rPr lang="de-DE" sz="1400" dirty="0" smtClean="0"/>
              <a:t> </a:t>
            </a:r>
            <a:r>
              <a:rPr lang="de-DE" sz="1400" dirty="0" err="1" smtClean="0"/>
              <a:t>be</a:t>
            </a:r>
            <a:r>
              <a:rPr lang="de-DE" sz="1400" dirty="0" smtClean="0"/>
              <a:t> </a:t>
            </a:r>
            <a:r>
              <a:rPr lang="de-DE" sz="1400" dirty="0" err="1" smtClean="0"/>
              <a:t>carried</a:t>
            </a:r>
            <a:r>
              <a:rPr lang="de-DE" sz="1400" dirty="0" smtClean="0"/>
              <a:t> out and </a:t>
            </a:r>
            <a:r>
              <a:rPr lang="de-DE" sz="1400" dirty="0" err="1" smtClean="0"/>
              <a:t>which</a:t>
            </a:r>
            <a:r>
              <a:rPr lang="de-DE" sz="1400" dirty="0" smtClean="0"/>
              <a:t> </a:t>
            </a:r>
            <a:r>
              <a:rPr lang="de-DE" sz="1400" dirty="0" err="1" smtClean="0"/>
              <a:t>entails</a:t>
            </a:r>
            <a:r>
              <a:rPr lang="de-DE" sz="1400" dirty="0" smtClean="0"/>
              <a:t> a</a:t>
            </a:r>
            <a:r>
              <a:rPr lang="de-DE" sz="1400" dirty="0" smtClean="0">
                <a:solidFill>
                  <a:srgbClr val="FF0000"/>
                </a:solidFill>
              </a:rPr>
              <a:t> </a:t>
            </a:r>
            <a:r>
              <a:rPr lang="de-DE" sz="1400" dirty="0" smtClean="0">
                <a:solidFill>
                  <a:srgbClr val="00B0F0"/>
                </a:solidFill>
              </a:rPr>
              <a:t>substantial </a:t>
            </a:r>
            <a:r>
              <a:rPr lang="de-DE" sz="1400" dirty="0" err="1" smtClean="0">
                <a:solidFill>
                  <a:srgbClr val="00B0F0"/>
                </a:solidFill>
              </a:rPr>
              <a:t>health</a:t>
            </a:r>
            <a:r>
              <a:rPr lang="de-DE" sz="1400" dirty="0" smtClean="0">
                <a:solidFill>
                  <a:srgbClr val="00B0F0"/>
                </a:solidFill>
              </a:rPr>
              <a:t> </a:t>
            </a:r>
            <a:r>
              <a:rPr lang="de-DE" sz="1400" dirty="0" err="1" smtClean="0">
                <a:solidFill>
                  <a:srgbClr val="00B0F0"/>
                </a:solidFill>
              </a:rPr>
              <a:t>care</a:t>
            </a:r>
            <a:r>
              <a:rPr lang="de-DE" sz="1400" dirty="0" smtClean="0">
                <a:solidFill>
                  <a:srgbClr val="00B0F0"/>
                </a:solidFill>
              </a:rPr>
              <a:t> </a:t>
            </a:r>
            <a:r>
              <a:rPr lang="de-DE" sz="1400" dirty="0" err="1" smtClean="0">
                <a:solidFill>
                  <a:srgbClr val="00B0F0"/>
                </a:solidFill>
              </a:rPr>
              <a:t>risk</a:t>
            </a:r>
            <a:r>
              <a:rPr lang="de-DE" sz="1400" dirty="0" smtClean="0">
                <a:solidFill>
                  <a:srgbClr val="00B0F0"/>
                </a:solidFill>
              </a:rPr>
              <a:t> (???)</a:t>
            </a:r>
            <a:r>
              <a:rPr lang="de-DE" sz="1400" dirty="0" smtClean="0"/>
              <a:t>, </a:t>
            </a:r>
            <a:r>
              <a:rPr lang="de-DE" sz="1400" dirty="0" err="1" smtClean="0"/>
              <a:t>is</a:t>
            </a:r>
            <a:r>
              <a:rPr lang="de-DE" sz="1400" dirty="0" smtClean="0"/>
              <a:t> EXCLUDED </a:t>
            </a:r>
            <a:r>
              <a:rPr lang="de-DE" sz="1400" dirty="0" err="1" smtClean="0"/>
              <a:t>from</a:t>
            </a:r>
            <a:r>
              <a:rPr lang="de-DE" sz="1400" dirty="0" smtClean="0"/>
              <a:t> </a:t>
            </a:r>
            <a:r>
              <a:rPr lang="de-DE" sz="1400" dirty="0" err="1" smtClean="0"/>
              <a:t>patentability</a:t>
            </a:r>
            <a:r>
              <a:rPr lang="de-DE" sz="1400" dirty="0" smtClean="0"/>
              <a:t> </a:t>
            </a:r>
            <a:r>
              <a:rPr lang="de-DE" sz="1400" dirty="0" err="1" smtClean="0"/>
              <a:t>as</a:t>
            </a:r>
            <a:r>
              <a:rPr lang="de-DE" sz="1400" dirty="0" smtClean="0"/>
              <a:t> a </a:t>
            </a:r>
            <a:r>
              <a:rPr lang="de-DE" sz="1400" dirty="0" err="1" smtClean="0"/>
              <a:t>method</a:t>
            </a:r>
            <a:r>
              <a:rPr lang="de-DE" sz="1400" dirty="0" smtClean="0"/>
              <a:t>  </a:t>
            </a:r>
            <a:r>
              <a:rPr lang="de-DE" sz="1400" dirty="0" err="1" smtClean="0"/>
              <a:t>for</a:t>
            </a:r>
            <a:r>
              <a:rPr lang="de-DE" sz="1400" dirty="0" smtClean="0"/>
              <a:t> </a:t>
            </a:r>
            <a:r>
              <a:rPr lang="de-DE" sz="1400" dirty="0" err="1" smtClean="0"/>
              <a:t>treatment</a:t>
            </a:r>
            <a:r>
              <a:rPr lang="de-DE" sz="1400" dirty="0" smtClean="0"/>
              <a:t> </a:t>
            </a:r>
            <a:r>
              <a:rPr lang="de-DE" sz="1400" dirty="0" err="1" smtClean="0"/>
              <a:t>of</a:t>
            </a:r>
            <a:r>
              <a:rPr lang="de-DE" sz="1400" dirty="0" smtClean="0"/>
              <a:t> </a:t>
            </a:r>
            <a:r>
              <a:rPr lang="de-DE" sz="1400" dirty="0" err="1" smtClean="0"/>
              <a:t>the</a:t>
            </a:r>
            <a:r>
              <a:rPr lang="de-DE" sz="1400" dirty="0" smtClean="0"/>
              <a:t> human </a:t>
            </a:r>
            <a:r>
              <a:rPr lang="de-DE" sz="1400" dirty="0" err="1" smtClean="0"/>
              <a:t>or</a:t>
            </a:r>
            <a:r>
              <a:rPr lang="de-DE" sz="1400" dirty="0" smtClean="0"/>
              <a:t> </a:t>
            </a:r>
            <a:r>
              <a:rPr lang="de-DE" sz="1400" dirty="0" err="1" smtClean="0"/>
              <a:t>animal</a:t>
            </a:r>
            <a:r>
              <a:rPr lang="de-DE" sz="1400" dirty="0" smtClean="0"/>
              <a:t> </a:t>
            </a:r>
            <a:r>
              <a:rPr lang="de-DE" sz="1400" dirty="0" err="1" smtClean="0"/>
              <a:t>body</a:t>
            </a:r>
            <a:r>
              <a:rPr lang="de-DE" sz="1400" dirty="0" smtClean="0"/>
              <a:t> </a:t>
            </a:r>
            <a:r>
              <a:rPr lang="de-DE" sz="1400" dirty="0" err="1" smtClean="0"/>
              <a:t>by</a:t>
            </a:r>
            <a:r>
              <a:rPr lang="de-DE" sz="1400" dirty="0" smtClean="0"/>
              <a:t> </a:t>
            </a:r>
            <a:r>
              <a:rPr lang="de-DE" sz="1400" dirty="0" err="1" smtClean="0"/>
              <a:t>surgery</a:t>
            </a:r>
            <a:r>
              <a:rPr lang="de-DE" sz="1400" dirty="0" smtClean="0">
                <a:solidFill>
                  <a:srgbClr val="FF0000"/>
                </a:solidFill>
              </a:rPr>
              <a:t> </a:t>
            </a:r>
            <a:r>
              <a:rPr lang="de-DE" sz="1400" dirty="0" err="1" smtClean="0"/>
              <a:t>pursuant</a:t>
            </a:r>
            <a:r>
              <a:rPr lang="de-DE" sz="1400" dirty="0" smtClean="0"/>
              <a:t> </a:t>
            </a:r>
            <a:r>
              <a:rPr lang="de-DE" sz="1400" dirty="0" err="1" smtClean="0"/>
              <a:t>to</a:t>
            </a:r>
            <a:r>
              <a:rPr lang="de-DE" sz="1400" dirty="0" smtClean="0"/>
              <a:t> </a:t>
            </a:r>
            <a:r>
              <a:rPr lang="de-DE" sz="1400" dirty="0" err="1" smtClean="0"/>
              <a:t>Article</a:t>
            </a:r>
            <a:r>
              <a:rPr lang="de-DE" sz="1400" dirty="0" smtClean="0"/>
              <a:t> 53(c) EPC.</a:t>
            </a:r>
          </a:p>
          <a:p>
            <a:pPr marL="361950" indent="-361950" eaLnBrk="1" hangingPunct="1">
              <a:lnSpc>
                <a:spcPct val="80000"/>
              </a:lnSpc>
              <a:buFont typeface="Wingdings" pitchFamily="2" charset="2"/>
              <a:buNone/>
            </a:pPr>
            <a:endParaRPr lang="de-DE" sz="1400" dirty="0" smtClean="0">
              <a:solidFill>
                <a:srgbClr val="FF0000"/>
              </a:solidFill>
            </a:endParaRPr>
          </a:p>
          <a:p>
            <a:pPr marL="361950" indent="-361950" eaLnBrk="1" hangingPunct="1">
              <a:lnSpc>
                <a:spcPct val="80000"/>
              </a:lnSpc>
            </a:pPr>
            <a:r>
              <a:rPr lang="de-DE" sz="1400" dirty="0" err="1" smtClean="0"/>
              <a:t>Answer</a:t>
            </a:r>
            <a:r>
              <a:rPr lang="de-DE" sz="1400" dirty="0" smtClean="0"/>
              <a:t> (2c):</a:t>
            </a:r>
          </a:p>
          <a:p>
            <a:pPr marL="361950" indent="-361950" eaLnBrk="1" hangingPunct="1">
              <a:lnSpc>
                <a:spcPct val="80000"/>
              </a:lnSpc>
              <a:buFont typeface="Wingdings" pitchFamily="2" charset="2"/>
              <a:buNone/>
            </a:pPr>
            <a:endParaRPr lang="de-DE" sz="1400" dirty="0" smtClean="0"/>
          </a:p>
          <a:p>
            <a:pPr marL="361950" indent="-361950" eaLnBrk="1" hangingPunct="1">
              <a:lnSpc>
                <a:spcPct val="80000"/>
              </a:lnSpc>
              <a:buFont typeface="Wingdings" pitchFamily="2" charset="2"/>
              <a:buNone/>
            </a:pPr>
            <a:r>
              <a:rPr lang="de-DE" sz="1400" dirty="0" smtClean="0">
                <a:solidFill>
                  <a:srgbClr val="FF0000"/>
                </a:solidFill>
              </a:rPr>
              <a:t>	</a:t>
            </a:r>
            <a:r>
              <a:rPr lang="de-DE" sz="1400" dirty="0" err="1" smtClean="0"/>
              <a:t>Whether</a:t>
            </a:r>
            <a:r>
              <a:rPr lang="de-DE" sz="1400" dirty="0" smtClean="0"/>
              <a:t> </a:t>
            </a:r>
            <a:r>
              <a:rPr lang="de-DE" sz="1400" dirty="0" err="1" smtClean="0"/>
              <a:t>or</a:t>
            </a:r>
            <a:r>
              <a:rPr lang="de-DE" sz="1400" dirty="0" smtClean="0"/>
              <a:t> not </a:t>
            </a:r>
            <a:r>
              <a:rPr lang="de-DE" sz="1400" dirty="0" err="1" smtClean="0"/>
              <a:t>the</a:t>
            </a:r>
            <a:r>
              <a:rPr lang="de-DE" sz="1400" dirty="0" smtClean="0"/>
              <a:t> </a:t>
            </a:r>
            <a:r>
              <a:rPr lang="de-DE" sz="1400" dirty="0" err="1" smtClean="0"/>
              <a:t>wording</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claim</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amended</a:t>
            </a:r>
            <a:r>
              <a:rPr lang="de-DE" sz="1400" dirty="0" smtClean="0"/>
              <a:t> so </a:t>
            </a:r>
            <a:r>
              <a:rPr lang="de-DE" sz="1400" dirty="0" err="1" smtClean="0"/>
              <a:t>as</a:t>
            </a:r>
            <a:r>
              <a:rPr lang="de-DE" sz="1400" dirty="0" smtClean="0"/>
              <a:t> </a:t>
            </a:r>
            <a:r>
              <a:rPr lang="de-DE" sz="1400" dirty="0" err="1" smtClean="0"/>
              <a:t>to</a:t>
            </a:r>
            <a:r>
              <a:rPr lang="de-DE" sz="1400" dirty="0" smtClean="0"/>
              <a:t> </a:t>
            </a:r>
            <a:r>
              <a:rPr lang="de-DE" sz="1400" dirty="0" err="1" smtClean="0"/>
              <a:t>omit</a:t>
            </a:r>
            <a:r>
              <a:rPr lang="de-DE" sz="1400" dirty="0" smtClean="0"/>
              <a:t> </a:t>
            </a:r>
            <a:r>
              <a:rPr lang="de-DE" sz="1400" dirty="0" err="1" smtClean="0"/>
              <a:t>the</a:t>
            </a:r>
            <a:r>
              <a:rPr lang="de-DE" sz="1400" dirty="0" smtClean="0"/>
              <a:t> </a:t>
            </a:r>
            <a:r>
              <a:rPr lang="de-DE" sz="1400" dirty="0" err="1" smtClean="0"/>
              <a:t>surgical</a:t>
            </a:r>
            <a:r>
              <a:rPr lang="de-DE" sz="1400" dirty="0" smtClean="0"/>
              <a:t> </a:t>
            </a:r>
            <a:r>
              <a:rPr lang="de-DE" sz="1400" dirty="0" err="1" smtClean="0"/>
              <a:t>step</a:t>
            </a:r>
            <a:r>
              <a:rPr lang="de-DE" sz="1400" dirty="0" smtClean="0"/>
              <a:t> </a:t>
            </a:r>
            <a:r>
              <a:rPr lang="de-DE" sz="1400" dirty="0" err="1" smtClean="0"/>
              <a:t>without</a:t>
            </a:r>
            <a:r>
              <a:rPr lang="de-DE" sz="1400" dirty="0" smtClean="0"/>
              <a:t> offending </a:t>
            </a:r>
            <a:r>
              <a:rPr lang="de-DE" sz="1400" dirty="0" err="1" smtClean="0"/>
              <a:t>against</a:t>
            </a:r>
            <a:r>
              <a:rPr lang="de-DE" sz="1400" dirty="0" smtClean="0"/>
              <a:t> </a:t>
            </a:r>
            <a:r>
              <a:rPr lang="de-DE" sz="1400" dirty="0" err="1" smtClean="0"/>
              <a:t>the</a:t>
            </a:r>
            <a:r>
              <a:rPr lang="de-DE" sz="1400" dirty="0" smtClean="0"/>
              <a:t> EPC must </a:t>
            </a:r>
            <a:r>
              <a:rPr lang="de-DE" sz="1400" dirty="0" err="1" smtClean="0"/>
              <a:t>be</a:t>
            </a:r>
            <a:r>
              <a:rPr lang="de-DE" sz="1400" dirty="0" smtClean="0"/>
              <a:t> </a:t>
            </a:r>
            <a:r>
              <a:rPr lang="de-DE" sz="1400" dirty="0" err="1" smtClean="0"/>
              <a:t>assessed</a:t>
            </a:r>
            <a:r>
              <a:rPr lang="de-DE" sz="1400" dirty="0" smtClean="0"/>
              <a:t> on </a:t>
            </a:r>
            <a:r>
              <a:rPr lang="de-DE" sz="1400" dirty="0" err="1" smtClean="0"/>
              <a:t>the</a:t>
            </a:r>
            <a:r>
              <a:rPr lang="de-DE" sz="1400" dirty="0" smtClean="0"/>
              <a:t> </a:t>
            </a:r>
            <a:r>
              <a:rPr lang="de-DE" sz="1400" dirty="0" err="1" smtClean="0"/>
              <a:t>basis</a:t>
            </a:r>
            <a:r>
              <a:rPr lang="de-DE" sz="1400" dirty="0" smtClean="0"/>
              <a:t> </a:t>
            </a:r>
            <a:r>
              <a:rPr lang="de-DE" sz="1400" dirty="0" err="1" smtClean="0"/>
              <a:t>of</a:t>
            </a:r>
            <a:r>
              <a:rPr lang="de-DE" sz="1400" dirty="0" smtClean="0"/>
              <a:t> </a:t>
            </a:r>
            <a:r>
              <a:rPr lang="de-DE" sz="1400" dirty="0" err="1" smtClean="0"/>
              <a:t>the</a:t>
            </a:r>
            <a:r>
              <a:rPr lang="de-DE" sz="1400" dirty="0" smtClean="0">
                <a:solidFill>
                  <a:srgbClr val="FF0000"/>
                </a:solidFill>
              </a:rPr>
              <a:t> </a:t>
            </a:r>
            <a:r>
              <a:rPr lang="de-DE" sz="1400" dirty="0" err="1" smtClean="0">
                <a:solidFill>
                  <a:srgbClr val="00B0F0"/>
                </a:solidFill>
              </a:rPr>
              <a:t>overall</a:t>
            </a:r>
            <a:r>
              <a:rPr lang="de-DE" sz="1400" dirty="0" smtClean="0">
                <a:solidFill>
                  <a:srgbClr val="00B0F0"/>
                </a:solidFill>
              </a:rPr>
              <a:t> </a:t>
            </a:r>
            <a:r>
              <a:rPr lang="de-DE" sz="1400" dirty="0" err="1" smtClean="0">
                <a:solidFill>
                  <a:srgbClr val="00B0F0"/>
                </a:solidFill>
              </a:rPr>
              <a:t>cicumstances</a:t>
            </a:r>
            <a:r>
              <a:rPr lang="de-DE" sz="1400" dirty="0" smtClean="0">
                <a:solidFill>
                  <a:srgbClr val="00B0F0"/>
                </a:solidFill>
              </a:rPr>
              <a:t> </a:t>
            </a:r>
            <a:r>
              <a:rPr lang="de-DE" sz="1400" dirty="0" err="1" smtClean="0">
                <a:solidFill>
                  <a:srgbClr val="00B0F0"/>
                </a:solidFill>
              </a:rPr>
              <a:t>of</a:t>
            </a:r>
            <a:r>
              <a:rPr lang="de-DE" sz="1400" dirty="0" smtClean="0">
                <a:solidFill>
                  <a:srgbClr val="00B0F0"/>
                </a:solidFill>
              </a:rPr>
              <a:t> </a:t>
            </a:r>
            <a:r>
              <a:rPr lang="de-DE" sz="1400" dirty="0" err="1" smtClean="0">
                <a:solidFill>
                  <a:srgbClr val="00B0F0"/>
                </a:solidFill>
              </a:rPr>
              <a:t>the</a:t>
            </a:r>
            <a:r>
              <a:rPr lang="de-DE" sz="1400" dirty="0" smtClean="0">
                <a:solidFill>
                  <a:srgbClr val="00B0F0"/>
                </a:solidFill>
              </a:rPr>
              <a:t> individual </a:t>
            </a:r>
            <a:r>
              <a:rPr lang="de-DE" sz="1400" dirty="0" err="1" smtClean="0">
                <a:solidFill>
                  <a:srgbClr val="00B0F0"/>
                </a:solidFill>
              </a:rPr>
              <a:t>case</a:t>
            </a:r>
            <a:r>
              <a:rPr lang="de-DE" sz="1400" dirty="0" smtClean="0">
                <a:solidFill>
                  <a:srgbClr val="00B0F0"/>
                </a:solidFill>
              </a:rPr>
              <a:t> </a:t>
            </a:r>
            <a:r>
              <a:rPr lang="de-DE" sz="1400" dirty="0" err="1" smtClean="0">
                <a:solidFill>
                  <a:srgbClr val="00B0F0"/>
                </a:solidFill>
              </a:rPr>
              <a:t>under</a:t>
            </a:r>
            <a:r>
              <a:rPr lang="de-DE" sz="1400" dirty="0" smtClean="0">
                <a:solidFill>
                  <a:srgbClr val="00B0F0"/>
                </a:solidFill>
              </a:rPr>
              <a:t> </a:t>
            </a:r>
            <a:r>
              <a:rPr lang="de-DE" sz="1400" dirty="0" err="1" smtClean="0">
                <a:solidFill>
                  <a:srgbClr val="00B0F0"/>
                </a:solidFill>
              </a:rPr>
              <a:t>consideration</a:t>
            </a:r>
            <a:r>
              <a:rPr lang="de-DE" sz="1400" dirty="0" smtClean="0">
                <a:solidFill>
                  <a:srgbClr val="00B0F0"/>
                </a:solidFill>
              </a:rPr>
              <a:t> (???). </a:t>
            </a:r>
          </a:p>
          <a:p>
            <a:pPr marL="361950" indent="-361950" eaLnBrk="1" hangingPunct="1">
              <a:lnSpc>
                <a:spcPct val="80000"/>
              </a:lnSpc>
              <a:buFont typeface="Wingdings" pitchFamily="2" charset="2"/>
              <a:buNone/>
            </a:pPr>
            <a:endParaRPr lang="de-DE" sz="1600" dirty="0" smtClean="0">
              <a:solidFill>
                <a:srgbClr val="00B0F0"/>
              </a:solidFill>
            </a:endParaRPr>
          </a:p>
          <a:p>
            <a:pPr marL="457200" lvl="1" indent="0" algn="just">
              <a:lnSpc>
                <a:spcPct val="80000"/>
              </a:lnSpc>
              <a:buFontTx/>
              <a:buNone/>
              <a:defRPr/>
            </a:pPr>
            <a:r>
              <a:rPr lang="en-GB" altLang="de-DE" u="sng" dirty="0" smtClean="0">
                <a:solidFill>
                  <a:srgbClr val="FF0000"/>
                </a:solidFill>
              </a:rPr>
              <a:t>Conclusion: </a:t>
            </a:r>
            <a:r>
              <a:rPr lang="en-GB" altLang="de-DE" dirty="0" smtClean="0">
                <a:solidFill>
                  <a:srgbClr val="FF0000"/>
                </a:solidFill>
              </a:rPr>
              <a:t>In-vitro methods routinely not a problem</a:t>
            </a:r>
          </a:p>
          <a:p>
            <a:pPr marL="457200" lvl="1" indent="0" algn="just">
              <a:lnSpc>
                <a:spcPct val="80000"/>
              </a:lnSpc>
              <a:buFontTx/>
              <a:buNone/>
              <a:defRPr/>
            </a:pPr>
            <a:r>
              <a:rPr lang="en-GB" altLang="de-DE" dirty="0" smtClean="0">
                <a:solidFill>
                  <a:srgbClr val="FF0000"/>
                </a:solidFill>
              </a:rPr>
              <a:t>Imaging in-vivo depends on claim and method </a:t>
            </a:r>
            <a:endParaRPr lang="de-DE" altLang="de-DE" dirty="0" smtClean="0">
              <a:solidFill>
                <a:srgbClr val="FF0000"/>
              </a:solidFill>
            </a:endParaRPr>
          </a:p>
          <a:p>
            <a:pPr marL="361950" indent="-361950" eaLnBrk="1" hangingPunct="1">
              <a:lnSpc>
                <a:spcPct val="80000"/>
              </a:lnSpc>
              <a:buFont typeface="Wingdings" pitchFamily="2" charset="2"/>
              <a:buNone/>
            </a:pPr>
            <a:endParaRPr lang="de-DE" sz="1600" dirty="0" smtClean="0">
              <a:solidFill>
                <a:srgbClr val="00B0F0"/>
              </a:solidFill>
            </a:endParaRPr>
          </a:p>
          <a:p>
            <a:pPr marL="361950" indent="-361950" eaLnBrk="1" hangingPunct="1">
              <a:lnSpc>
                <a:spcPct val="80000"/>
              </a:lnSpc>
              <a:buFont typeface="Wingdings" pitchFamily="2" charset="2"/>
              <a:buNone/>
            </a:pPr>
            <a:endParaRPr lang="de-DE" sz="1600" dirty="0" smtClean="0">
              <a:solidFill>
                <a:srgbClr val="00B0F0"/>
              </a:solidFill>
            </a:endParaRPr>
          </a:p>
          <a:p>
            <a:pPr marL="361950" indent="-361950" eaLnBrk="1" hangingPunct="1">
              <a:lnSpc>
                <a:spcPct val="80000"/>
              </a:lnSpc>
              <a:buFont typeface="Wingdings" pitchFamily="2" charset="2"/>
              <a:buNone/>
            </a:pPr>
            <a:endParaRPr lang="de-DE" sz="1600" dirty="0" smtClean="0">
              <a:solidFill>
                <a:srgbClr val="00B0F0"/>
              </a:solidFill>
            </a:endParaRPr>
          </a:p>
          <a:p>
            <a:pPr marL="361950" indent="-361950" eaLnBrk="1" hangingPunct="1">
              <a:lnSpc>
                <a:spcPct val="80000"/>
              </a:lnSpc>
              <a:buFont typeface="Wingdings" pitchFamily="2" charset="2"/>
              <a:buNone/>
            </a:pPr>
            <a:endParaRPr lang="de-DE" sz="1600" dirty="0" smtClean="0">
              <a:solidFill>
                <a:srgbClr val="00B0F0"/>
              </a:solidFill>
            </a:endParaRPr>
          </a:p>
          <a:p>
            <a:pPr marL="361950" indent="-361950" eaLnBrk="1" hangingPunct="1">
              <a:lnSpc>
                <a:spcPct val="80000"/>
              </a:lnSpc>
              <a:buFont typeface="Wingdings" pitchFamily="2" charset="2"/>
              <a:buNone/>
            </a:pPr>
            <a:endParaRPr lang="de-DE" sz="1600" dirty="0" smtClean="0">
              <a:solidFill>
                <a:srgbClr val="FF0000"/>
              </a:solidFill>
            </a:endParaRPr>
          </a:p>
          <a:p>
            <a:pPr marL="361950" indent="-361950" eaLnBrk="1" hangingPunct="1">
              <a:lnSpc>
                <a:spcPct val="80000"/>
              </a:lnSpc>
              <a:buFont typeface="Wingdings" pitchFamily="2" charset="2"/>
              <a:buNone/>
            </a:pPr>
            <a:endParaRPr lang="de-DE" sz="1600" dirty="0" smtClean="0">
              <a:solidFill>
                <a:srgbClr val="FF0000"/>
              </a:solidFill>
            </a:endParaRPr>
          </a:p>
          <a:p>
            <a:pPr marL="361950" indent="-361950" eaLnBrk="1" hangingPunct="1">
              <a:lnSpc>
                <a:spcPct val="80000"/>
              </a:lnSpc>
              <a:buFont typeface="Wingdings" pitchFamily="2" charset="2"/>
              <a:buNone/>
            </a:pPr>
            <a:r>
              <a:rPr lang="de-DE" sz="1400" dirty="0" smtClean="0">
                <a:solidFill>
                  <a:srgbClr val="FF0000"/>
                </a:solidFill>
              </a:rPr>
              <a:t>	</a:t>
            </a:r>
          </a:p>
        </p:txBody>
      </p:sp>
      <p:sp>
        <p:nvSpPr>
          <p:cNvPr id="24580"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err="1" smtClean="0"/>
              <a:t>Diagnostic</a:t>
            </a:r>
            <a:r>
              <a:rPr lang="de-DE" sz="2800" b="1" dirty="0" smtClean="0"/>
              <a:t> </a:t>
            </a:r>
            <a:r>
              <a:rPr lang="de-DE" sz="2800" b="1" dirty="0" err="1" smtClean="0"/>
              <a:t>Methods</a:t>
            </a:r>
            <a:endParaRPr lang="de-DE" sz="2800" b="1" dirty="0" smtClean="0"/>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G1/07</a:t>
            </a:r>
            <a:r>
              <a:rPr lang="de-DE" sz="2000" b="1" dirty="0" smtClean="0">
                <a:solidFill>
                  <a:schemeClr val="tx2"/>
                </a:solidFill>
              </a:rPr>
              <a:t> </a:t>
            </a:r>
            <a:endParaRPr lang="de-DE" sz="2000" b="1" dirty="0">
              <a:solidFill>
                <a:schemeClr val="tx2"/>
              </a:solidFill>
            </a:endParaRPr>
          </a:p>
        </p:txBody>
      </p:sp>
      <p:sp>
        <p:nvSpPr>
          <p:cNvPr id="24582"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a:solidFill>
                  <a:schemeClr val="tx2"/>
                </a:solidFill>
              </a:rPr>
              <a:t> </a:t>
            </a:r>
            <a:r>
              <a:rPr lang="en-US" sz="900" b="1">
                <a:solidFill>
                  <a:schemeClr val="tx2"/>
                </a:solidFill>
              </a:rPr>
              <a:t>© HUBER &amp; SCHÜSSLER 2010 |</a:t>
            </a:r>
            <a:r>
              <a:rPr lang="en-US" sz="1000" b="1">
                <a:solidFill>
                  <a:schemeClr val="tx2"/>
                </a:solidFill>
              </a:rPr>
              <a:t> </a:t>
            </a:r>
            <a:endParaRPr lang="de-DE" sz="900" b="1" dirty="0">
              <a:solidFill>
                <a:schemeClr val="tx2"/>
              </a:solidFill>
            </a:endParaRPr>
          </a:p>
        </p:txBody>
      </p:sp>
      <p:pic>
        <p:nvPicPr>
          <p:cNvPr id="24583" name="Picture 14" descr="fragzeichen_b"/>
          <p:cNvPicPr>
            <a:picLocks noChangeAspect="1" noChangeArrowheads="1"/>
          </p:cNvPicPr>
          <p:nvPr/>
        </p:nvPicPr>
        <p:blipFill>
          <a:blip r:embed="rId2" cstate="print"/>
          <a:srcRect/>
          <a:stretch>
            <a:fillRect/>
          </a:stretch>
        </p:blipFill>
        <p:spPr bwMode="auto">
          <a:xfrm>
            <a:off x="3923928" y="1988840"/>
            <a:ext cx="747713" cy="735012"/>
          </a:xfrm>
          <a:prstGeom prst="rect">
            <a:avLst/>
          </a:prstGeom>
          <a:noFill/>
          <a:ln w="9525">
            <a:noFill/>
            <a:miter lim="800000"/>
            <a:headEnd/>
            <a:tailEnd/>
          </a:ln>
        </p:spPr>
      </p:pic>
      <p:sp>
        <p:nvSpPr>
          <p:cNvPr id="9" name="Foliennummernplatzhalter 8"/>
          <p:cNvSpPr>
            <a:spLocks noGrp="1"/>
          </p:cNvSpPr>
          <p:nvPr>
            <p:ph type="sldNum" sz="quarter" idx="10"/>
          </p:nvPr>
        </p:nvSpPr>
        <p:spPr/>
        <p:txBody>
          <a:bodyPr/>
          <a:lstStyle/>
          <a:p>
            <a:pPr>
              <a:defRPr/>
            </a:pPr>
            <a:fld id="{4114FB16-8069-4248-AEAE-44DF4E24B011}" type="slidenum">
              <a:rPr lang="de-DE" smtClean="0"/>
              <a:pPr>
                <a:defRPr/>
              </a:pPr>
              <a:t>34</a:t>
            </a:fld>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4"/>
          <p:cNvSpPr txBox="1">
            <a:spLocks noGrp="1"/>
          </p:cNvSpPr>
          <p:nvPr/>
        </p:nvSpPr>
        <p:spPr bwMode="auto">
          <a:xfrm>
            <a:off x="3094038" y="6502400"/>
            <a:ext cx="5562600" cy="260350"/>
          </a:xfrm>
          <a:prstGeom prst="rect">
            <a:avLst/>
          </a:prstGeom>
          <a:noFill/>
          <a:ln w="9525">
            <a:noFill/>
            <a:miter lim="800000"/>
            <a:headEnd/>
            <a:tailEnd/>
          </a:ln>
        </p:spPr>
        <p:txBody>
          <a:bodyPr>
            <a:spAutoFit/>
          </a:bodyPr>
          <a:lstStyle/>
          <a:p>
            <a:r>
              <a:rPr lang="en-US" sz="1100" b="1">
                <a:solidFill>
                  <a:schemeClr val="tx2"/>
                </a:solidFill>
              </a:rPr>
              <a:t>Boston Presentation, May 25, 2010</a:t>
            </a:r>
            <a:endParaRPr lang="de-DE" sz="1100" b="1">
              <a:solidFill>
                <a:schemeClr val="tx2"/>
              </a:solidFill>
            </a:endParaRPr>
          </a:p>
        </p:txBody>
      </p:sp>
      <p:sp>
        <p:nvSpPr>
          <p:cNvPr id="25603" name="Rectangle 3"/>
          <p:cNvSpPr>
            <a:spLocks noChangeArrowheads="1"/>
          </p:cNvSpPr>
          <p:nvPr/>
        </p:nvSpPr>
        <p:spPr bwMode="auto">
          <a:xfrm>
            <a:off x="998538" y="1957388"/>
            <a:ext cx="7318375" cy="4457700"/>
          </a:xfrm>
          <a:prstGeom prst="rect">
            <a:avLst/>
          </a:prstGeom>
          <a:noFill/>
          <a:ln w="9525">
            <a:noFill/>
            <a:miter lim="800000"/>
            <a:headEnd/>
            <a:tailEnd/>
          </a:ln>
        </p:spPr>
        <p:txBody>
          <a:bodyPr/>
          <a:lstStyle/>
          <a:p>
            <a:pPr marL="342900" indent="-342900">
              <a:spcBef>
                <a:spcPct val="20000"/>
              </a:spcBef>
              <a:buClr>
                <a:schemeClr val="tx1"/>
              </a:buClr>
              <a:buSzPct val="75000"/>
              <a:buFont typeface="Wingdings" pitchFamily="2" charset="2"/>
              <a:buNone/>
              <a:tabLst>
                <a:tab pos="714375" algn="l"/>
              </a:tabLst>
            </a:pPr>
            <a:endParaRPr lang="de-DE" b="1">
              <a:solidFill>
                <a:srgbClr val="FF0000"/>
              </a:solidFill>
            </a:endParaRPr>
          </a:p>
        </p:txBody>
      </p:sp>
      <p:sp>
        <p:nvSpPr>
          <p:cNvPr id="25604"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smtClean="0">
                <a:solidFill>
                  <a:schemeClr val="tx2"/>
                </a:solidFill>
              </a:rPr>
              <a:t>Computer-</a:t>
            </a:r>
            <a:r>
              <a:rPr lang="de-DE" sz="2800" b="1" dirty="0" err="1" smtClean="0">
                <a:solidFill>
                  <a:schemeClr val="tx2"/>
                </a:solidFill>
              </a:rPr>
              <a:t>Implemented</a:t>
            </a:r>
            <a:r>
              <a:rPr lang="de-DE" sz="2800" b="1" dirty="0" smtClean="0">
                <a:solidFill>
                  <a:schemeClr val="tx2"/>
                </a:solidFill>
              </a:rPr>
              <a:t> </a:t>
            </a:r>
            <a:r>
              <a:rPr lang="de-DE" sz="2800" b="1" dirty="0" err="1" smtClean="0">
                <a:solidFill>
                  <a:schemeClr val="tx2"/>
                </a:solidFill>
              </a:rPr>
              <a:t>Inventions</a:t>
            </a:r>
            <a:endParaRPr lang="de-DE" sz="2800" b="1" dirty="0" smtClean="0">
              <a:solidFill>
                <a:schemeClr val="tx2"/>
              </a:solidFill>
            </a:endParaRPr>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3/08 </a:t>
            </a:r>
          </a:p>
        </p:txBody>
      </p:sp>
      <p:sp>
        <p:nvSpPr>
          <p:cNvPr id="25605" name="Rectangle 13"/>
          <p:cNvSpPr>
            <a:spLocks noGrp="1" noChangeArrowheads="1"/>
          </p:cNvSpPr>
          <p:nvPr>
            <p:ph type="body" idx="1"/>
          </p:nvPr>
        </p:nvSpPr>
        <p:spPr>
          <a:xfrm>
            <a:off x="998538" y="1976438"/>
            <a:ext cx="6935787" cy="4457700"/>
          </a:xfrm>
          <a:noFill/>
        </p:spPr>
        <p:txBody>
          <a:bodyPr/>
          <a:lstStyle/>
          <a:p>
            <a:pPr>
              <a:lnSpc>
                <a:spcPct val="90000"/>
              </a:lnSpc>
              <a:tabLst>
                <a:tab pos="714375" algn="l"/>
                <a:tab pos="1162050" algn="l"/>
              </a:tabLst>
            </a:pPr>
            <a:r>
              <a:rPr lang="de-DE" sz="2000" smtClean="0"/>
              <a:t>Art. 52 EPC:</a:t>
            </a:r>
          </a:p>
          <a:p>
            <a:pPr>
              <a:lnSpc>
                <a:spcPct val="90000"/>
              </a:lnSpc>
              <a:buFont typeface="Wingdings" pitchFamily="2" charset="2"/>
              <a:buNone/>
              <a:tabLst>
                <a:tab pos="714375" algn="l"/>
                <a:tab pos="1162050" algn="l"/>
              </a:tabLst>
            </a:pPr>
            <a:endParaRPr lang="de-DE" sz="800" smtClean="0"/>
          </a:p>
          <a:p>
            <a:pPr>
              <a:lnSpc>
                <a:spcPct val="90000"/>
              </a:lnSpc>
              <a:buFont typeface="Wingdings" pitchFamily="2" charset="2"/>
              <a:buNone/>
              <a:tabLst>
                <a:tab pos="714375" algn="l"/>
                <a:tab pos="1162050" algn="l"/>
              </a:tabLst>
            </a:pPr>
            <a:r>
              <a:rPr lang="de-DE" sz="1800" i="1" smtClean="0"/>
              <a:t>	</a:t>
            </a:r>
            <a:r>
              <a:rPr lang="de-DE" sz="1600" i="1" smtClean="0"/>
              <a:t>(1)	European patents shall be granted for any inventions, in all 	fields of technology, provided that they are new, involve an 	inventive step and are susceptible of industrial application.</a:t>
            </a:r>
          </a:p>
          <a:p>
            <a:pPr>
              <a:lnSpc>
                <a:spcPct val="90000"/>
              </a:lnSpc>
              <a:buFont typeface="Wingdings" pitchFamily="2" charset="2"/>
              <a:buNone/>
              <a:tabLst>
                <a:tab pos="714375" algn="l"/>
                <a:tab pos="1162050" algn="l"/>
              </a:tabLst>
            </a:pPr>
            <a:endParaRPr lang="de-DE" sz="1200" i="1" smtClean="0"/>
          </a:p>
          <a:p>
            <a:pPr>
              <a:lnSpc>
                <a:spcPct val="90000"/>
              </a:lnSpc>
              <a:buFont typeface="Wingdings" pitchFamily="2" charset="2"/>
              <a:buNone/>
              <a:tabLst>
                <a:tab pos="714375" algn="l"/>
                <a:tab pos="1162050" algn="l"/>
              </a:tabLst>
            </a:pPr>
            <a:r>
              <a:rPr lang="de-DE" sz="1600" i="1" smtClean="0"/>
              <a:t>	(2)	The following in particular shall not be regarded as 	inventions within the meaning of paragraph 1:</a:t>
            </a:r>
          </a:p>
          <a:p>
            <a:pPr>
              <a:lnSpc>
                <a:spcPct val="90000"/>
              </a:lnSpc>
              <a:buFont typeface="Wingdings" pitchFamily="2" charset="2"/>
              <a:buNone/>
              <a:tabLst>
                <a:tab pos="714375" algn="l"/>
                <a:tab pos="1162050" algn="l"/>
              </a:tabLst>
            </a:pPr>
            <a:r>
              <a:rPr lang="de-DE" sz="1600" i="1" smtClean="0"/>
              <a:t>		(…)</a:t>
            </a:r>
          </a:p>
          <a:p>
            <a:pPr>
              <a:lnSpc>
                <a:spcPct val="90000"/>
              </a:lnSpc>
              <a:buFont typeface="Wingdings" pitchFamily="2" charset="2"/>
              <a:buNone/>
              <a:tabLst>
                <a:tab pos="714375" algn="l"/>
                <a:tab pos="1162050" algn="l"/>
              </a:tabLst>
            </a:pPr>
            <a:r>
              <a:rPr lang="de-DE" sz="1600" i="1" smtClean="0"/>
              <a:t>		(c)	Schemes, rules and methods for (…) doing business, and 		programs for computers;</a:t>
            </a:r>
          </a:p>
          <a:p>
            <a:pPr>
              <a:lnSpc>
                <a:spcPct val="90000"/>
              </a:lnSpc>
              <a:buFont typeface="Wingdings" pitchFamily="2" charset="2"/>
              <a:buNone/>
              <a:tabLst>
                <a:tab pos="714375" algn="l"/>
                <a:tab pos="1162050" algn="l"/>
              </a:tabLst>
            </a:pPr>
            <a:endParaRPr lang="de-DE" sz="1200" i="1" smtClean="0"/>
          </a:p>
          <a:p>
            <a:pPr>
              <a:lnSpc>
                <a:spcPct val="90000"/>
              </a:lnSpc>
              <a:buFont typeface="Wingdings" pitchFamily="2" charset="2"/>
              <a:buNone/>
              <a:tabLst>
                <a:tab pos="714375" algn="l"/>
                <a:tab pos="1162050" algn="l"/>
              </a:tabLst>
            </a:pPr>
            <a:r>
              <a:rPr lang="de-DE" sz="1600" i="1" smtClean="0"/>
              <a:t>	(3)	Paragraph 2 shall exclude the patentability of the subject-	matter or activities (…) only to the extent to which a EP 	application or EP patent relates to such subject-matter or 	activities </a:t>
            </a:r>
            <a:r>
              <a:rPr lang="de-DE" sz="1600" i="1" u="sng" smtClean="0"/>
              <a:t>as such</a:t>
            </a:r>
            <a:r>
              <a:rPr lang="de-DE" sz="1600" i="1" smtClean="0"/>
              <a:t>.</a:t>
            </a:r>
          </a:p>
          <a:p>
            <a:pPr>
              <a:lnSpc>
                <a:spcPct val="90000"/>
              </a:lnSpc>
              <a:buFont typeface="Wingdings" pitchFamily="2" charset="2"/>
              <a:buNone/>
              <a:tabLst>
                <a:tab pos="714375" algn="l"/>
                <a:tab pos="1162050" algn="l"/>
              </a:tabLst>
            </a:pPr>
            <a:r>
              <a:rPr lang="de-DE" sz="1800" i="1" smtClean="0"/>
              <a:t> </a:t>
            </a:r>
          </a:p>
        </p:txBody>
      </p:sp>
      <p:sp>
        <p:nvSpPr>
          <p:cNvPr id="25607"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9" name="Fußzeilenplatzhalter 8"/>
          <p:cNvSpPr>
            <a:spLocks noGrp="1"/>
          </p:cNvSpPr>
          <p:nvPr>
            <p:ph type="ftr" sz="quarter" idx="11"/>
          </p:nvPr>
        </p:nvSpPr>
        <p:spPr/>
        <p:txBody>
          <a:bodyPr/>
          <a:lstStyle/>
          <a:p>
            <a:pPr>
              <a:defRPr/>
            </a:pPr>
            <a:r>
              <a:rPr lang="en-US" smtClean="0"/>
              <a:t>Ahmedabad, February 2015</a:t>
            </a:r>
            <a:endParaRPr lang="de-DE"/>
          </a:p>
        </p:txBody>
      </p:sp>
      <p:sp>
        <p:nvSpPr>
          <p:cNvPr id="10" name="Foliennummernplatzhalter 9"/>
          <p:cNvSpPr>
            <a:spLocks noGrp="1"/>
          </p:cNvSpPr>
          <p:nvPr>
            <p:ph type="sldNum" sz="quarter" idx="10"/>
          </p:nvPr>
        </p:nvSpPr>
        <p:spPr/>
        <p:txBody>
          <a:bodyPr/>
          <a:lstStyle/>
          <a:p>
            <a:pPr>
              <a:defRPr/>
            </a:pPr>
            <a:fld id="{4114FB16-8069-4248-AEAE-44DF4E24B011}" type="slidenum">
              <a:rPr lang="de-DE" smtClean="0"/>
              <a:pPr>
                <a:defRPr/>
              </a:pPr>
              <a:t>35</a:t>
            </a:fld>
            <a:endParaRPr lang="de-D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smtClean="0">
                <a:solidFill>
                  <a:schemeClr val="tx2"/>
                </a:solidFill>
              </a:rPr>
              <a:t>Computer </a:t>
            </a:r>
            <a:r>
              <a:rPr lang="de-DE" sz="2800" b="1" dirty="0" err="1" smtClean="0">
                <a:solidFill>
                  <a:schemeClr val="tx2"/>
                </a:solidFill>
              </a:rPr>
              <a:t>Implemented</a:t>
            </a:r>
            <a:r>
              <a:rPr lang="de-DE" sz="2800" b="1" dirty="0" smtClean="0">
                <a:solidFill>
                  <a:schemeClr val="tx2"/>
                </a:solidFill>
              </a:rPr>
              <a:t> </a:t>
            </a:r>
            <a:r>
              <a:rPr lang="de-DE" sz="2800" b="1" dirty="0" err="1" smtClean="0">
                <a:solidFill>
                  <a:schemeClr val="tx2"/>
                </a:solidFill>
              </a:rPr>
              <a:t>Inventions</a:t>
            </a:r>
            <a:endParaRPr lang="de-DE" sz="2800" b="1" dirty="0" smtClean="0">
              <a:solidFill>
                <a:schemeClr val="tx2"/>
              </a:solidFill>
            </a:endParaRPr>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3/08 </a:t>
            </a:r>
          </a:p>
        </p:txBody>
      </p:sp>
      <p:sp>
        <p:nvSpPr>
          <p:cNvPr id="26627" name="Rectangle 31"/>
          <p:cNvSpPr>
            <a:spLocks noGrp="1" noChangeArrowheads="1"/>
          </p:cNvSpPr>
          <p:nvPr>
            <p:ph type="body" idx="1"/>
          </p:nvPr>
        </p:nvSpPr>
        <p:spPr>
          <a:xfrm>
            <a:off x="998538" y="2005013"/>
            <a:ext cx="6935787" cy="4457700"/>
          </a:xfrm>
          <a:noFill/>
        </p:spPr>
        <p:txBody>
          <a:bodyPr/>
          <a:lstStyle/>
          <a:p>
            <a:pPr>
              <a:lnSpc>
                <a:spcPct val="80000"/>
              </a:lnSpc>
              <a:tabLst>
                <a:tab pos="714375" algn="l"/>
                <a:tab pos="990600" algn="l"/>
                <a:tab pos="1162050" algn="l"/>
                <a:tab pos="1619250" algn="l"/>
              </a:tabLst>
            </a:pPr>
            <a:r>
              <a:rPr lang="de-DE" sz="2000" smtClean="0"/>
              <a:t>Computer implemented inventions:</a:t>
            </a:r>
          </a:p>
          <a:p>
            <a:pPr>
              <a:lnSpc>
                <a:spcPct val="80000"/>
              </a:lnSpc>
              <a:buFont typeface="Wingdings" pitchFamily="2" charset="2"/>
              <a:buNone/>
              <a:tabLst>
                <a:tab pos="714375" algn="l"/>
                <a:tab pos="990600" algn="l"/>
                <a:tab pos="1162050" algn="l"/>
                <a:tab pos="1619250" algn="l"/>
              </a:tabLst>
            </a:pPr>
            <a:endParaRPr lang="de-DE" sz="800" smtClean="0"/>
          </a:p>
          <a:p>
            <a:pPr>
              <a:lnSpc>
                <a:spcPct val="80000"/>
              </a:lnSpc>
              <a:buFont typeface="Wingdings" pitchFamily="2" charset="2"/>
              <a:buNone/>
              <a:tabLst>
                <a:tab pos="714375" algn="l"/>
                <a:tab pos="990600" algn="l"/>
                <a:tab pos="1162050" algn="l"/>
                <a:tab pos="1619250" algn="l"/>
              </a:tabLst>
            </a:pPr>
            <a:r>
              <a:rPr lang="de-DE" sz="1400" smtClean="0"/>
              <a:t>	</a:t>
            </a:r>
            <a:r>
              <a:rPr lang="de-DE" sz="1600" smtClean="0"/>
              <a:t>Any invention of which the performance involves the uses of a computer, computer network or other programmable apparatus, the invention having one or more features which are realised wholly or partly by means of one or more computer programs.</a:t>
            </a:r>
          </a:p>
          <a:p>
            <a:pPr>
              <a:lnSpc>
                <a:spcPct val="80000"/>
              </a:lnSpc>
              <a:buFont typeface="Wingdings" pitchFamily="2" charset="2"/>
              <a:buNone/>
              <a:tabLst>
                <a:tab pos="714375" algn="l"/>
                <a:tab pos="990600" algn="l"/>
                <a:tab pos="1162050" algn="l"/>
                <a:tab pos="1619250" algn="l"/>
              </a:tabLst>
            </a:pPr>
            <a:endParaRPr lang="de-DE" sz="1600" smtClean="0"/>
          </a:p>
          <a:p>
            <a:pPr>
              <a:lnSpc>
                <a:spcPct val="80000"/>
              </a:lnSpc>
              <a:buFont typeface="Wingdings" pitchFamily="2" charset="2"/>
              <a:buNone/>
              <a:tabLst>
                <a:tab pos="714375" algn="l"/>
                <a:tab pos="990600" algn="l"/>
                <a:tab pos="1162050" algn="l"/>
                <a:tab pos="1619250" algn="l"/>
              </a:tabLst>
            </a:pPr>
            <a:r>
              <a:rPr lang="de-DE" sz="1200" smtClean="0"/>
              <a:t>	</a:t>
            </a:r>
            <a:r>
              <a:rPr lang="de-DE" sz="1400" smtClean="0">
                <a:sym typeface="Wingdings 3" pitchFamily="18" charset="2"/>
              </a:rPr>
              <a:t>	Solution to problems in the </a:t>
            </a:r>
            <a:r>
              <a:rPr lang="de-DE" sz="1400" smtClean="0">
                <a:solidFill>
                  <a:srgbClr val="3399FF"/>
                </a:solidFill>
                <a:sym typeface="Wingdings 3" pitchFamily="18" charset="2"/>
              </a:rPr>
              <a:t>conventional field</a:t>
            </a:r>
            <a:r>
              <a:rPr lang="de-DE" sz="1400" smtClean="0">
                <a:sym typeface="Wingdings 3" pitchFamily="18" charset="2"/>
              </a:rPr>
              <a:t> which propose the use of 	computer technology are in principle patentable.</a:t>
            </a:r>
          </a:p>
          <a:p>
            <a:pPr>
              <a:lnSpc>
                <a:spcPct val="80000"/>
              </a:lnSpc>
              <a:buFont typeface="Wingdings" pitchFamily="2" charset="2"/>
              <a:buNone/>
              <a:tabLst>
                <a:tab pos="714375" algn="l"/>
                <a:tab pos="990600" algn="l"/>
                <a:tab pos="1162050" algn="l"/>
                <a:tab pos="1619250" algn="l"/>
              </a:tabLst>
            </a:pPr>
            <a:endParaRPr lang="de-DE" sz="600" smtClean="0">
              <a:sym typeface="Wingdings 3" pitchFamily="18" charset="2"/>
            </a:endParaRPr>
          </a:p>
          <a:p>
            <a:pPr>
              <a:lnSpc>
                <a:spcPct val="80000"/>
              </a:lnSpc>
              <a:buFont typeface="Wingdings" pitchFamily="2" charset="2"/>
              <a:buNone/>
              <a:tabLst>
                <a:tab pos="714375" algn="l"/>
                <a:tab pos="990600" algn="l"/>
                <a:tab pos="1162050" algn="l"/>
                <a:tab pos="1619250" algn="l"/>
              </a:tabLst>
            </a:pPr>
            <a:r>
              <a:rPr lang="de-DE" sz="1400" smtClean="0">
                <a:sym typeface="Wingdings 3" pitchFamily="18" charset="2"/>
              </a:rPr>
              <a:t>		HOWEVER:	Problems arise with the use of computer technology in 					</a:t>
            </a:r>
            <a:r>
              <a:rPr lang="de-DE" sz="1400" smtClean="0">
                <a:solidFill>
                  <a:srgbClr val="3399FF"/>
                </a:solidFill>
                <a:sym typeface="Wingdings 3" pitchFamily="18" charset="2"/>
              </a:rPr>
              <a:t>conventional non-technical fields</a:t>
            </a:r>
            <a:r>
              <a:rPr lang="de-DE" sz="1400" smtClean="0">
                <a:sym typeface="Wingdings 3" pitchFamily="18" charset="2"/>
              </a:rPr>
              <a:t>.</a:t>
            </a:r>
          </a:p>
          <a:p>
            <a:pPr>
              <a:lnSpc>
                <a:spcPct val="80000"/>
              </a:lnSpc>
              <a:buFont typeface="Wingdings" pitchFamily="2" charset="2"/>
              <a:buNone/>
              <a:tabLst>
                <a:tab pos="714375" algn="l"/>
                <a:tab pos="990600" algn="l"/>
                <a:tab pos="1162050" algn="l"/>
                <a:tab pos="1619250" algn="l"/>
              </a:tabLst>
            </a:pPr>
            <a:endParaRPr lang="de-DE" sz="600" smtClean="0">
              <a:sym typeface="Wingdings 3" pitchFamily="18" charset="2"/>
            </a:endParaRPr>
          </a:p>
          <a:p>
            <a:pPr>
              <a:lnSpc>
                <a:spcPct val="80000"/>
              </a:lnSpc>
              <a:buFont typeface="Wingdings" pitchFamily="2" charset="2"/>
              <a:buNone/>
              <a:tabLst>
                <a:tab pos="714375" algn="l"/>
                <a:tab pos="990600" algn="l"/>
                <a:tab pos="1162050" algn="l"/>
                <a:tab pos="1619250" algn="l"/>
              </a:tabLst>
            </a:pPr>
            <a:r>
              <a:rPr lang="de-DE" sz="1400" smtClean="0">
                <a:sym typeface="Wingdings 3" pitchFamily="18" charset="2"/>
              </a:rPr>
              <a:t>		Public interest currently focused on computer-implemented business 	methods:</a:t>
            </a:r>
          </a:p>
          <a:p>
            <a:pPr>
              <a:lnSpc>
                <a:spcPct val="80000"/>
              </a:lnSpc>
              <a:buFont typeface="Wingdings" pitchFamily="2" charset="2"/>
              <a:buNone/>
              <a:tabLst>
                <a:tab pos="714375" algn="l"/>
                <a:tab pos="990600" algn="l"/>
                <a:tab pos="1162050" algn="l"/>
                <a:tab pos="1619250" algn="l"/>
              </a:tabLst>
            </a:pPr>
            <a:r>
              <a:rPr lang="de-DE" sz="1400" smtClean="0">
                <a:sym typeface="Wingdings 3" pitchFamily="18" charset="2"/>
              </a:rPr>
              <a:t>		-	</a:t>
            </a:r>
            <a:r>
              <a:rPr lang="de-DE" sz="1400" smtClean="0">
                <a:solidFill>
                  <a:srgbClr val="3399FF"/>
                </a:solidFill>
                <a:sym typeface="Wingdings 3" pitchFamily="18" charset="2"/>
              </a:rPr>
              <a:t>business methods</a:t>
            </a:r>
            <a:r>
              <a:rPr lang="de-DE" sz="1400" smtClean="0">
                <a:sym typeface="Wingdings 3" pitchFamily="18" charset="2"/>
              </a:rPr>
              <a:t> as such excluded from patentability</a:t>
            </a:r>
          </a:p>
          <a:p>
            <a:pPr>
              <a:lnSpc>
                <a:spcPct val="80000"/>
              </a:lnSpc>
              <a:buFont typeface="Wingdings" pitchFamily="2" charset="2"/>
              <a:buNone/>
              <a:tabLst>
                <a:tab pos="714375" algn="l"/>
                <a:tab pos="990600" algn="l"/>
                <a:tab pos="1162050" algn="l"/>
                <a:tab pos="1619250" algn="l"/>
              </a:tabLst>
            </a:pPr>
            <a:r>
              <a:rPr lang="de-DE" sz="1400" smtClean="0">
                <a:sym typeface="Wingdings 3" pitchFamily="18" charset="2"/>
              </a:rPr>
              <a:t>		-	</a:t>
            </a:r>
            <a:r>
              <a:rPr lang="de-DE" sz="1400" smtClean="0">
                <a:solidFill>
                  <a:srgbClr val="3399FF"/>
                </a:solidFill>
                <a:sym typeface="Wingdings 3" pitchFamily="18" charset="2"/>
              </a:rPr>
              <a:t>computer programs</a:t>
            </a:r>
            <a:r>
              <a:rPr lang="de-DE" sz="1400" smtClean="0">
                <a:sym typeface="Wingdings 3" pitchFamily="18" charset="2"/>
              </a:rPr>
              <a:t> as such excluded from patentability</a:t>
            </a:r>
          </a:p>
          <a:p>
            <a:pPr>
              <a:lnSpc>
                <a:spcPct val="80000"/>
              </a:lnSpc>
              <a:buFont typeface="Wingdings" pitchFamily="2" charset="2"/>
              <a:buNone/>
              <a:tabLst>
                <a:tab pos="714375" algn="l"/>
                <a:tab pos="990600" algn="l"/>
                <a:tab pos="1162050" algn="l"/>
                <a:tab pos="1619250" algn="l"/>
              </a:tabLst>
            </a:pPr>
            <a:r>
              <a:rPr lang="de-DE" sz="1400" smtClean="0">
                <a:sym typeface="Wingdings 3" pitchFamily="18" charset="2"/>
              </a:rPr>
              <a:t>		-	</a:t>
            </a:r>
            <a:r>
              <a:rPr lang="de-DE" sz="1400" smtClean="0">
                <a:solidFill>
                  <a:srgbClr val="3399FF"/>
                </a:solidFill>
                <a:sym typeface="Wingdings 3" pitchFamily="18" charset="2"/>
              </a:rPr>
              <a:t>combination thereof</a:t>
            </a:r>
            <a:r>
              <a:rPr lang="de-DE" sz="1400" smtClean="0">
                <a:sym typeface="Wingdings 3" pitchFamily="18" charset="2"/>
              </a:rPr>
              <a:t>, e.g computerized means dealing with mail 			order over the internet</a:t>
            </a:r>
          </a:p>
          <a:p>
            <a:pPr>
              <a:lnSpc>
                <a:spcPct val="80000"/>
              </a:lnSpc>
              <a:buFont typeface="Wingdings" pitchFamily="2" charset="2"/>
              <a:buNone/>
              <a:tabLst>
                <a:tab pos="714375" algn="l"/>
                <a:tab pos="990600" algn="l"/>
                <a:tab pos="1162050" algn="l"/>
                <a:tab pos="1619250" algn="l"/>
              </a:tabLst>
            </a:pPr>
            <a:r>
              <a:rPr lang="de-DE" sz="1400" smtClean="0">
                <a:sym typeface="Wingdings 3" pitchFamily="18" charset="2"/>
              </a:rPr>
              <a:t>			</a:t>
            </a:r>
            <a:endParaRPr lang="de-DE" sz="1200" smtClean="0">
              <a:sym typeface="Wingdings 3" pitchFamily="18" charset="2"/>
            </a:endParaRPr>
          </a:p>
        </p:txBody>
      </p:sp>
      <p:sp>
        <p:nvSpPr>
          <p:cNvPr id="26629"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26630" name="Text Box 12"/>
          <p:cNvSpPr txBox="1">
            <a:spLocks noChangeArrowheads="1"/>
          </p:cNvSpPr>
          <p:nvPr/>
        </p:nvSpPr>
        <p:spPr bwMode="auto">
          <a:xfrm>
            <a:off x="2843213" y="5926138"/>
            <a:ext cx="1749425" cy="261937"/>
          </a:xfrm>
          <a:prstGeom prst="rect">
            <a:avLst/>
          </a:prstGeom>
          <a:noFill/>
          <a:ln w="9525">
            <a:noFill/>
            <a:miter lim="800000"/>
            <a:headEnd/>
            <a:tailEnd/>
          </a:ln>
        </p:spPr>
        <p:txBody>
          <a:bodyPr wrap="none" lIns="90000" tIns="46800" rIns="90000" bIns="46800">
            <a:spAutoFit/>
          </a:bodyPr>
          <a:lstStyle/>
          <a:p>
            <a:pPr eaLnBrk="0" hangingPunct="0">
              <a:lnSpc>
                <a:spcPct val="80000"/>
              </a:lnSpc>
              <a:spcBef>
                <a:spcPct val="20000"/>
              </a:spcBef>
              <a:buClr>
                <a:schemeClr val="tx1"/>
              </a:buClr>
              <a:buSzPct val="75000"/>
              <a:buFont typeface="Wingdings" pitchFamily="2" charset="2"/>
              <a:buNone/>
            </a:pPr>
            <a:r>
              <a:rPr lang="de-DE" b="1">
                <a:solidFill>
                  <a:srgbClr val="FF0000"/>
                </a:solidFill>
                <a:sym typeface="Wingdings 3" pitchFamily="18" charset="2"/>
              </a:rPr>
              <a:t>PATENTABLE ???</a:t>
            </a:r>
            <a:endParaRPr lang="de-DE">
              <a:solidFill>
                <a:srgbClr val="FF0000"/>
              </a:solidFill>
            </a:endParaRPr>
          </a:p>
        </p:txBody>
      </p:sp>
      <p:pic>
        <p:nvPicPr>
          <p:cNvPr id="26631" name="Picture 13" descr="fragzeichen_b"/>
          <p:cNvPicPr>
            <a:picLocks noChangeAspect="1" noChangeArrowheads="1"/>
          </p:cNvPicPr>
          <p:nvPr/>
        </p:nvPicPr>
        <p:blipFill>
          <a:blip r:embed="rId2" cstate="print"/>
          <a:srcRect/>
          <a:stretch>
            <a:fillRect/>
          </a:stretch>
        </p:blipFill>
        <p:spPr bwMode="auto">
          <a:xfrm>
            <a:off x="2095500" y="5689600"/>
            <a:ext cx="747713" cy="735013"/>
          </a:xfrm>
          <a:prstGeom prst="rect">
            <a:avLst/>
          </a:prstGeom>
          <a:noFill/>
          <a:ln w="9525">
            <a:noFill/>
            <a:miter lim="800000"/>
            <a:headEnd/>
            <a:tailEnd/>
          </a:ln>
        </p:spPr>
      </p:pic>
      <p:sp>
        <p:nvSpPr>
          <p:cNvPr id="9" name="Fußzeilenplatzhalter 8"/>
          <p:cNvSpPr>
            <a:spLocks noGrp="1"/>
          </p:cNvSpPr>
          <p:nvPr>
            <p:ph type="ftr" sz="quarter" idx="11"/>
          </p:nvPr>
        </p:nvSpPr>
        <p:spPr/>
        <p:txBody>
          <a:bodyPr/>
          <a:lstStyle/>
          <a:p>
            <a:pPr>
              <a:defRPr/>
            </a:pPr>
            <a:r>
              <a:rPr lang="en-US" smtClean="0"/>
              <a:t>Ahmedabad, February 2015</a:t>
            </a:r>
            <a:endParaRPr lang="de-DE"/>
          </a:p>
        </p:txBody>
      </p:sp>
      <p:sp>
        <p:nvSpPr>
          <p:cNvPr id="10" name="Foliennummernplatzhalter 9"/>
          <p:cNvSpPr>
            <a:spLocks noGrp="1"/>
          </p:cNvSpPr>
          <p:nvPr>
            <p:ph type="sldNum" sz="quarter" idx="10"/>
          </p:nvPr>
        </p:nvSpPr>
        <p:spPr/>
        <p:txBody>
          <a:bodyPr/>
          <a:lstStyle/>
          <a:p>
            <a:pPr>
              <a:defRPr/>
            </a:pPr>
            <a:fld id="{4114FB16-8069-4248-AEAE-44DF4E24B011}" type="slidenum">
              <a:rPr lang="de-DE" smtClean="0"/>
              <a:pPr>
                <a:defRPr/>
              </a:pPr>
              <a:t>36</a:t>
            </a:fld>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smtClean="0">
                <a:solidFill>
                  <a:schemeClr val="tx2"/>
                </a:solidFill>
              </a:rPr>
              <a:t>Computer </a:t>
            </a:r>
            <a:r>
              <a:rPr lang="de-DE" sz="2800" b="1" dirty="0" err="1" smtClean="0">
                <a:solidFill>
                  <a:schemeClr val="tx2"/>
                </a:solidFill>
              </a:rPr>
              <a:t>Implemented</a:t>
            </a:r>
            <a:r>
              <a:rPr lang="de-DE" sz="2800" b="1" dirty="0" smtClean="0">
                <a:solidFill>
                  <a:schemeClr val="tx2"/>
                </a:solidFill>
              </a:rPr>
              <a:t> </a:t>
            </a:r>
            <a:r>
              <a:rPr lang="de-DE" sz="2800" b="1" dirty="0" err="1" smtClean="0">
                <a:solidFill>
                  <a:schemeClr val="tx2"/>
                </a:solidFill>
              </a:rPr>
              <a:t>Inventions</a:t>
            </a:r>
            <a:endParaRPr lang="de-DE" sz="2800" b="1" dirty="0" smtClean="0">
              <a:solidFill>
                <a:schemeClr val="tx2"/>
              </a:solidFill>
            </a:endParaRPr>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3/08 </a:t>
            </a:r>
          </a:p>
        </p:txBody>
      </p:sp>
      <p:sp>
        <p:nvSpPr>
          <p:cNvPr id="28675" name="Rectangle 10"/>
          <p:cNvSpPr>
            <a:spLocks noGrp="1" noChangeArrowheads="1"/>
          </p:cNvSpPr>
          <p:nvPr>
            <p:ph type="body" idx="1"/>
          </p:nvPr>
        </p:nvSpPr>
        <p:spPr>
          <a:xfrm>
            <a:off x="998538" y="1957388"/>
            <a:ext cx="7318375" cy="4135437"/>
          </a:xfrm>
          <a:noFill/>
        </p:spPr>
        <p:txBody>
          <a:bodyPr/>
          <a:lstStyle/>
          <a:p>
            <a:pPr>
              <a:tabLst>
                <a:tab pos="714375" algn="l"/>
                <a:tab pos="1162050" algn="l"/>
                <a:tab pos="1619250" algn="l"/>
              </a:tabLst>
            </a:pPr>
            <a:r>
              <a:rPr lang="de-DE" sz="2000" smtClean="0"/>
              <a:t>Technical Effect / Technical Character:</a:t>
            </a:r>
          </a:p>
          <a:p>
            <a:pPr>
              <a:buFont typeface="Wingdings" pitchFamily="2" charset="2"/>
              <a:buNone/>
              <a:tabLst>
                <a:tab pos="714375" algn="l"/>
                <a:tab pos="1162050" algn="l"/>
                <a:tab pos="1619250" algn="l"/>
              </a:tabLst>
            </a:pPr>
            <a:r>
              <a:rPr lang="de-DE" sz="900" smtClean="0"/>
              <a:t>	</a:t>
            </a:r>
          </a:p>
          <a:p>
            <a:pPr>
              <a:buFont typeface="Wingdings" pitchFamily="2" charset="2"/>
              <a:buNone/>
              <a:tabLst>
                <a:tab pos="714375" algn="l"/>
                <a:tab pos="1162050" algn="l"/>
                <a:tab pos="1619250" algn="l"/>
              </a:tabLst>
            </a:pPr>
            <a:r>
              <a:rPr lang="de-DE" sz="1600" smtClean="0"/>
              <a:t>	A technical effect can be deduced from:</a:t>
            </a:r>
          </a:p>
          <a:p>
            <a:pPr>
              <a:buFont typeface="Wingdings" pitchFamily="2" charset="2"/>
              <a:buNone/>
              <a:tabLst>
                <a:tab pos="714375" algn="l"/>
                <a:tab pos="1162050" algn="l"/>
                <a:tab pos="1619250" algn="l"/>
              </a:tabLst>
            </a:pPr>
            <a:r>
              <a:rPr lang="de-DE" sz="1600" smtClean="0"/>
              <a:t>	-	the </a:t>
            </a:r>
            <a:r>
              <a:rPr lang="de-DE" sz="1600" smtClean="0">
                <a:solidFill>
                  <a:srgbClr val="3399FF"/>
                </a:solidFill>
              </a:rPr>
              <a:t>object</a:t>
            </a:r>
            <a:r>
              <a:rPr lang="de-DE" sz="1600" smtClean="0"/>
              <a:t> of the invention,</a:t>
            </a:r>
          </a:p>
          <a:p>
            <a:pPr>
              <a:buFont typeface="Wingdings" pitchFamily="2" charset="2"/>
              <a:buNone/>
              <a:tabLst>
                <a:tab pos="714375" algn="l"/>
                <a:tab pos="1162050" algn="l"/>
                <a:tab pos="1619250" algn="l"/>
              </a:tabLst>
            </a:pPr>
            <a:r>
              <a:rPr lang="de-DE" sz="1600" smtClean="0"/>
              <a:t>	-	how this object is </a:t>
            </a:r>
            <a:r>
              <a:rPr lang="de-DE" sz="1600" smtClean="0">
                <a:solidFill>
                  <a:srgbClr val="3399FF"/>
                </a:solidFill>
              </a:rPr>
              <a:t>solved</a:t>
            </a:r>
            <a:r>
              <a:rPr lang="de-DE" sz="1600" smtClean="0"/>
              <a:t>,</a:t>
            </a:r>
          </a:p>
          <a:p>
            <a:pPr>
              <a:buFont typeface="Wingdings" pitchFamily="2" charset="2"/>
              <a:buNone/>
              <a:tabLst>
                <a:tab pos="714375" algn="l"/>
                <a:tab pos="1162050" algn="l"/>
                <a:tab pos="1619250" algn="l"/>
              </a:tabLst>
            </a:pPr>
            <a:r>
              <a:rPr lang="de-DE" sz="1600" smtClean="0"/>
              <a:t>	-	the </a:t>
            </a:r>
            <a:r>
              <a:rPr lang="de-DE" sz="1600" smtClean="0">
                <a:solidFill>
                  <a:srgbClr val="3399FF"/>
                </a:solidFill>
              </a:rPr>
              <a:t>effects</a:t>
            </a:r>
            <a:r>
              <a:rPr lang="de-DE" sz="1600" smtClean="0"/>
              <a:t>,</a:t>
            </a:r>
          </a:p>
          <a:p>
            <a:pPr>
              <a:buFont typeface="Wingdings" pitchFamily="2" charset="2"/>
              <a:buNone/>
              <a:tabLst>
                <a:tab pos="714375" algn="l"/>
                <a:tab pos="1162050" algn="l"/>
                <a:tab pos="1619250" algn="l"/>
              </a:tabLst>
            </a:pPr>
            <a:r>
              <a:rPr lang="de-DE" sz="1600" smtClean="0"/>
              <a:t>	-	the necessity to make </a:t>
            </a:r>
            <a:r>
              <a:rPr lang="de-DE" sz="1600" smtClean="0">
                <a:solidFill>
                  <a:srgbClr val="3399FF"/>
                </a:solidFill>
              </a:rPr>
              <a:t>technical considerations</a:t>
            </a:r>
            <a:r>
              <a:rPr lang="de-DE" sz="1600" smtClean="0"/>
              <a:t>.</a:t>
            </a:r>
          </a:p>
          <a:p>
            <a:pPr>
              <a:buFont typeface="Wingdings" pitchFamily="2" charset="2"/>
              <a:buNone/>
              <a:tabLst>
                <a:tab pos="714375" algn="l"/>
                <a:tab pos="1162050" algn="l"/>
                <a:tab pos="1619250" algn="l"/>
              </a:tabLst>
            </a:pPr>
            <a:endParaRPr lang="de-DE" sz="1600" smtClean="0"/>
          </a:p>
          <a:p>
            <a:pPr>
              <a:buFont typeface="Wingdings" pitchFamily="2" charset="2"/>
              <a:buNone/>
              <a:tabLst>
                <a:tab pos="714375" algn="l"/>
                <a:tab pos="1162050" algn="l"/>
                <a:tab pos="1619250" algn="l"/>
              </a:tabLst>
            </a:pPr>
            <a:r>
              <a:rPr lang="de-DE" sz="1400" smtClean="0"/>
              <a:t>	</a:t>
            </a:r>
            <a:r>
              <a:rPr lang="de-DE" sz="1600" u="sng" smtClean="0"/>
              <a:t>HOWEVER:</a:t>
            </a:r>
          </a:p>
          <a:p>
            <a:pPr>
              <a:buFont typeface="Wingdings" pitchFamily="2" charset="2"/>
              <a:buNone/>
              <a:tabLst>
                <a:tab pos="714375" algn="l"/>
                <a:tab pos="1162050" algn="l"/>
                <a:tab pos="1619250" algn="l"/>
              </a:tabLst>
            </a:pPr>
            <a:endParaRPr lang="de-DE" sz="800" u="sng" smtClean="0"/>
          </a:p>
          <a:p>
            <a:pPr>
              <a:buFont typeface="Wingdings" pitchFamily="2" charset="2"/>
              <a:buNone/>
              <a:tabLst>
                <a:tab pos="714375" algn="l"/>
                <a:tab pos="1162050" algn="l"/>
                <a:tab pos="1619250" algn="l"/>
              </a:tabLst>
            </a:pPr>
            <a:r>
              <a:rPr lang="de-DE" sz="1400" smtClean="0">
                <a:solidFill>
                  <a:srgbClr val="FF0000"/>
                </a:solidFill>
              </a:rPr>
              <a:t>	</a:t>
            </a:r>
            <a:r>
              <a:rPr lang="de-DE" sz="1400" smtClean="0">
                <a:solidFill>
                  <a:srgbClr val="FF0000"/>
                </a:solidFill>
                <a:sym typeface="Wingdings 3" pitchFamily="18" charset="2"/>
              </a:rPr>
              <a:t></a:t>
            </a:r>
            <a:r>
              <a:rPr lang="de-DE" sz="1400" smtClean="0">
                <a:solidFill>
                  <a:srgbClr val="FF0000"/>
                </a:solidFill>
              </a:rPr>
              <a:t>	EPC does not contain any definition of what  a „technical 	effect“/„technicity“means.</a:t>
            </a:r>
          </a:p>
          <a:p>
            <a:pPr>
              <a:buFont typeface="Wingdings" pitchFamily="2" charset="2"/>
              <a:buNone/>
              <a:tabLst>
                <a:tab pos="714375" algn="l"/>
                <a:tab pos="1162050" algn="l"/>
                <a:tab pos="1619250" algn="l"/>
              </a:tabLst>
            </a:pPr>
            <a:endParaRPr lang="de-DE" sz="600" smtClean="0">
              <a:solidFill>
                <a:srgbClr val="FF0000"/>
              </a:solidFill>
            </a:endParaRPr>
          </a:p>
          <a:p>
            <a:pPr>
              <a:buFont typeface="Wingdings" pitchFamily="2" charset="2"/>
              <a:buNone/>
              <a:tabLst>
                <a:tab pos="714375" algn="l"/>
                <a:tab pos="1162050" algn="l"/>
                <a:tab pos="1619250" algn="l"/>
              </a:tabLst>
            </a:pPr>
            <a:r>
              <a:rPr lang="de-DE" sz="1400" smtClean="0">
                <a:solidFill>
                  <a:srgbClr val="FF0000"/>
                </a:solidFill>
              </a:rPr>
              <a:t>	</a:t>
            </a:r>
            <a:r>
              <a:rPr lang="de-DE" sz="1400" smtClean="0">
                <a:solidFill>
                  <a:srgbClr val="FF0000"/>
                </a:solidFill>
                <a:sym typeface="Wingdings 3" pitchFamily="18" charset="2"/>
              </a:rPr>
              <a:t></a:t>
            </a:r>
            <a:r>
              <a:rPr lang="de-DE" sz="1400" smtClean="0">
                <a:solidFill>
                  <a:srgbClr val="FF0000"/>
                </a:solidFill>
              </a:rPr>
              <a:t>	These two terms have been developed and will be further developed in    	case 	law decisions.</a:t>
            </a:r>
          </a:p>
        </p:txBody>
      </p:sp>
      <p:sp>
        <p:nvSpPr>
          <p:cNvPr id="28677"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7" name="Fußzeilenplatzhalter 6"/>
          <p:cNvSpPr>
            <a:spLocks noGrp="1"/>
          </p:cNvSpPr>
          <p:nvPr>
            <p:ph type="ftr" sz="quarter" idx="11"/>
          </p:nvPr>
        </p:nvSpPr>
        <p:spPr/>
        <p:txBody>
          <a:bodyPr/>
          <a:lstStyle/>
          <a:p>
            <a:pPr>
              <a:defRPr/>
            </a:pPr>
            <a:r>
              <a:rPr lang="en-US" smtClean="0"/>
              <a:t>Ahmedabad, February 2015</a:t>
            </a:r>
            <a:endParaRPr lang="de-DE"/>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37</a:t>
            </a:fld>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smtClean="0">
                <a:solidFill>
                  <a:schemeClr val="tx2"/>
                </a:solidFill>
              </a:rPr>
              <a:t>Computer </a:t>
            </a:r>
            <a:r>
              <a:rPr lang="de-DE" sz="2800" b="1" dirty="0" err="1" smtClean="0">
                <a:solidFill>
                  <a:schemeClr val="tx2"/>
                </a:solidFill>
              </a:rPr>
              <a:t>Implemented</a:t>
            </a:r>
            <a:r>
              <a:rPr lang="de-DE" sz="2800" b="1" dirty="0" smtClean="0">
                <a:solidFill>
                  <a:schemeClr val="tx2"/>
                </a:solidFill>
              </a:rPr>
              <a:t> </a:t>
            </a:r>
            <a:r>
              <a:rPr lang="de-DE" sz="2800" b="1" dirty="0" err="1" smtClean="0">
                <a:solidFill>
                  <a:schemeClr val="tx2"/>
                </a:solidFill>
              </a:rPr>
              <a:t>Inventions</a:t>
            </a:r>
            <a:endParaRPr lang="de-DE" sz="2800" b="1" dirty="0" smtClean="0">
              <a:solidFill>
                <a:schemeClr val="tx2"/>
              </a:solidFill>
            </a:endParaRPr>
          </a:p>
          <a:p>
            <a:pPr eaLnBrk="0" hangingPunct="0">
              <a:lnSpc>
                <a:spcPct val="90000"/>
              </a:lnSpc>
            </a:pPr>
            <a:r>
              <a:rPr lang="de-DE" sz="2000" b="1" dirty="0" err="1" smtClean="0">
                <a:solidFill>
                  <a:schemeClr val="tx2">
                    <a:lumMod val="60000"/>
                    <a:lumOff val="40000"/>
                  </a:schemeClr>
                </a:solidFill>
              </a:rPr>
              <a:t>Decisions</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3/08 </a:t>
            </a:r>
          </a:p>
        </p:txBody>
      </p:sp>
      <p:sp>
        <p:nvSpPr>
          <p:cNvPr id="29699" name="Rectangle 10"/>
          <p:cNvSpPr>
            <a:spLocks noGrp="1" noChangeArrowheads="1"/>
          </p:cNvSpPr>
          <p:nvPr>
            <p:ph type="body" idx="1"/>
          </p:nvPr>
        </p:nvSpPr>
        <p:spPr>
          <a:xfrm>
            <a:off x="998538" y="1957388"/>
            <a:ext cx="7318375" cy="3919537"/>
          </a:xfrm>
          <a:noFill/>
        </p:spPr>
        <p:txBody>
          <a:bodyPr/>
          <a:lstStyle/>
          <a:p>
            <a:pPr marL="361950" indent="-361950">
              <a:tabLst>
                <a:tab pos="714375" algn="l"/>
                <a:tab pos="1162050" algn="l"/>
                <a:tab pos="1619250" algn="l"/>
              </a:tabLst>
            </a:pPr>
            <a:r>
              <a:rPr lang="de-DE" sz="2000" dirty="0" err="1" smtClean="0"/>
              <a:t>Question</a:t>
            </a:r>
            <a:r>
              <a:rPr lang="de-DE" sz="2000" dirty="0" smtClean="0"/>
              <a:t> (1):</a:t>
            </a:r>
          </a:p>
          <a:p>
            <a:pPr marL="361950" indent="-361950">
              <a:buFont typeface="Wingdings" pitchFamily="2" charset="2"/>
              <a:buNone/>
              <a:tabLst>
                <a:tab pos="714375" algn="l"/>
                <a:tab pos="1162050" algn="l"/>
                <a:tab pos="1619250" algn="l"/>
              </a:tabLst>
            </a:pPr>
            <a:r>
              <a:rPr lang="de-DE" sz="800" dirty="0" smtClean="0"/>
              <a:t>	</a:t>
            </a:r>
          </a:p>
          <a:p>
            <a:pPr marL="361950" indent="-361950">
              <a:buFont typeface="Wingdings" pitchFamily="2" charset="2"/>
              <a:buNone/>
              <a:tabLst>
                <a:tab pos="714375" algn="l"/>
                <a:tab pos="1162050" algn="l"/>
                <a:tab pos="1619250" algn="l"/>
              </a:tabLst>
            </a:pPr>
            <a:r>
              <a:rPr lang="de-DE" sz="1600" dirty="0" smtClean="0"/>
              <a:t>	Can a </a:t>
            </a:r>
            <a:r>
              <a:rPr lang="de-DE" sz="1600" dirty="0" err="1" smtClean="0"/>
              <a:t>computer</a:t>
            </a:r>
            <a:r>
              <a:rPr lang="de-DE" sz="1600" dirty="0" smtClean="0"/>
              <a:t> </a:t>
            </a:r>
            <a:r>
              <a:rPr lang="de-DE" sz="1600" dirty="0" err="1" smtClean="0"/>
              <a:t>program</a:t>
            </a:r>
            <a:r>
              <a:rPr lang="de-DE" sz="1600" dirty="0" smtClean="0"/>
              <a:t> </a:t>
            </a:r>
            <a:r>
              <a:rPr lang="de-DE" sz="1600" dirty="0" err="1" smtClean="0"/>
              <a:t>only</a:t>
            </a:r>
            <a:r>
              <a:rPr lang="de-DE" sz="1600" dirty="0" smtClean="0"/>
              <a:t> </a:t>
            </a:r>
            <a:r>
              <a:rPr lang="de-DE" sz="1600" dirty="0" err="1" smtClean="0"/>
              <a:t>be</a:t>
            </a:r>
            <a:r>
              <a:rPr lang="de-DE" sz="1600" dirty="0" smtClean="0"/>
              <a:t> </a:t>
            </a:r>
            <a:r>
              <a:rPr lang="de-DE" sz="1600" dirty="0" err="1" smtClean="0"/>
              <a:t>excluded</a:t>
            </a:r>
            <a:r>
              <a:rPr lang="de-DE" sz="1600" dirty="0" smtClean="0"/>
              <a:t> </a:t>
            </a:r>
            <a:r>
              <a:rPr lang="de-DE" sz="1600" dirty="0" err="1" smtClean="0"/>
              <a:t>as</a:t>
            </a:r>
            <a:r>
              <a:rPr lang="de-DE" sz="1600" dirty="0" smtClean="0"/>
              <a:t> a </a:t>
            </a:r>
            <a:r>
              <a:rPr lang="de-DE" sz="1600" dirty="0" err="1" smtClean="0">
                <a:solidFill>
                  <a:srgbClr val="3399FF"/>
                </a:solidFill>
              </a:rPr>
              <a:t>computer</a:t>
            </a:r>
            <a:r>
              <a:rPr lang="de-DE" sz="1600" dirty="0" smtClean="0">
                <a:solidFill>
                  <a:srgbClr val="3399FF"/>
                </a:solidFill>
              </a:rPr>
              <a:t> </a:t>
            </a:r>
            <a:r>
              <a:rPr lang="de-DE" sz="1600" dirty="0" err="1" smtClean="0">
                <a:solidFill>
                  <a:srgbClr val="3399FF"/>
                </a:solidFill>
              </a:rPr>
              <a:t>program</a:t>
            </a:r>
            <a:r>
              <a:rPr lang="de-DE" sz="1600" dirty="0" smtClean="0">
                <a:solidFill>
                  <a:srgbClr val="3399FF"/>
                </a:solidFill>
              </a:rPr>
              <a:t> </a:t>
            </a:r>
            <a:r>
              <a:rPr lang="de-DE" sz="1600" dirty="0" err="1" smtClean="0">
                <a:solidFill>
                  <a:srgbClr val="3399FF"/>
                </a:solidFill>
              </a:rPr>
              <a:t>as</a:t>
            </a:r>
            <a:r>
              <a:rPr lang="de-DE" sz="1600" dirty="0" smtClean="0">
                <a:solidFill>
                  <a:srgbClr val="3399FF"/>
                </a:solidFill>
              </a:rPr>
              <a:t> such</a:t>
            </a:r>
            <a:r>
              <a:rPr lang="de-DE" sz="1600" dirty="0" smtClean="0"/>
              <a:t> </a:t>
            </a:r>
            <a:r>
              <a:rPr lang="de-DE" sz="1600" dirty="0" err="1" smtClean="0"/>
              <a:t>if</a:t>
            </a:r>
            <a:r>
              <a:rPr lang="de-DE" sz="1600" dirty="0" smtClean="0"/>
              <a:t> </a:t>
            </a:r>
            <a:r>
              <a:rPr lang="de-DE" sz="1600" dirty="0" err="1" smtClean="0"/>
              <a:t>it</a:t>
            </a:r>
            <a:r>
              <a:rPr lang="de-DE" sz="1600" dirty="0" smtClean="0"/>
              <a:t> </a:t>
            </a:r>
            <a:r>
              <a:rPr lang="de-DE" sz="1600" dirty="0" err="1" smtClean="0"/>
              <a:t>is</a:t>
            </a:r>
            <a:r>
              <a:rPr lang="de-DE" sz="1600" dirty="0" smtClean="0"/>
              <a:t> </a:t>
            </a:r>
            <a:r>
              <a:rPr lang="de-DE" sz="1600" dirty="0" err="1" smtClean="0"/>
              <a:t>explicitly</a:t>
            </a:r>
            <a:r>
              <a:rPr lang="de-DE" sz="1600" dirty="0" smtClean="0"/>
              <a:t> </a:t>
            </a:r>
            <a:r>
              <a:rPr lang="de-DE" sz="1600" dirty="0" err="1" smtClean="0"/>
              <a:t>claimed</a:t>
            </a:r>
            <a:r>
              <a:rPr lang="de-DE" sz="1600" dirty="0" smtClean="0"/>
              <a:t> </a:t>
            </a:r>
            <a:r>
              <a:rPr lang="de-DE" sz="1600" dirty="0" err="1" smtClean="0"/>
              <a:t>as</a:t>
            </a:r>
            <a:r>
              <a:rPr lang="de-DE" sz="1600" dirty="0" smtClean="0"/>
              <a:t> a </a:t>
            </a:r>
            <a:r>
              <a:rPr lang="de-DE" sz="1600" dirty="0" err="1" smtClean="0"/>
              <a:t>computer</a:t>
            </a:r>
            <a:r>
              <a:rPr lang="de-DE" sz="1600" dirty="0" smtClean="0"/>
              <a:t> </a:t>
            </a:r>
            <a:r>
              <a:rPr lang="de-DE" sz="1600" dirty="0" err="1" smtClean="0"/>
              <a:t>program</a:t>
            </a:r>
            <a:r>
              <a:rPr lang="de-DE" sz="1600" dirty="0" smtClean="0"/>
              <a:t> ?</a:t>
            </a:r>
          </a:p>
          <a:p>
            <a:pPr marL="361950" indent="-361950">
              <a:buFont typeface="Wingdings" pitchFamily="2" charset="2"/>
              <a:buNone/>
              <a:tabLst>
                <a:tab pos="714375" algn="l"/>
                <a:tab pos="1162050" algn="l"/>
                <a:tab pos="1619250" algn="l"/>
              </a:tabLst>
            </a:pPr>
            <a:endParaRPr lang="de-DE" sz="1600" dirty="0" smtClean="0"/>
          </a:p>
          <a:p>
            <a:pPr marL="361950" indent="-361950">
              <a:tabLst>
                <a:tab pos="714375" algn="l"/>
                <a:tab pos="1162050" algn="l"/>
                <a:tab pos="1619250" algn="l"/>
              </a:tabLst>
            </a:pPr>
            <a:r>
              <a:rPr lang="de-DE" sz="2000" dirty="0" err="1" smtClean="0"/>
              <a:t>Question</a:t>
            </a:r>
            <a:r>
              <a:rPr lang="de-DE" sz="2000" dirty="0" smtClean="0"/>
              <a:t> (2):</a:t>
            </a:r>
            <a:endParaRPr lang="de-DE" sz="1600" dirty="0" smtClean="0"/>
          </a:p>
          <a:p>
            <a:pPr marL="361950" indent="-361950">
              <a:buFont typeface="Wingdings" pitchFamily="2" charset="2"/>
              <a:buNone/>
              <a:tabLst>
                <a:tab pos="714375" algn="l"/>
                <a:tab pos="1162050" algn="l"/>
                <a:tab pos="1619250" algn="l"/>
              </a:tabLst>
            </a:pPr>
            <a:endParaRPr lang="de-DE" sz="800" dirty="0" smtClean="0"/>
          </a:p>
          <a:p>
            <a:pPr marL="361950" indent="-361950">
              <a:buFont typeface="Wingdings" pitchFamily="2" charset="2"/>
              <a:buNone/>
              <a:tabLst>
                <a:tab pos="714375" algn="l"/>
                <a:tab pos="1162050" algn="l"/>
                <a:tab pos="1619250" algn="l"/>
              </a:tabLst>
            </a:pPr>
            <a:r>
              <a:rPr lang="de-DE" sz="1600" dirty="0" smtClean="0"/>
              <a:t>	(a)	Can a </a:t>
            </a:r>
            <a:r>
              <a:rPr lang="de-DE" sz="1600" dirty="0" err="1" smtClean="0"/>
              <a:t>claim</a:t>
            </a:r>
            <a:r>
              <a:rPr lang="de-DE" sz="1600" dirty="0" smtClean="0"/>
              <a:t> in </a:t>
            </a:r>
            <a:r>
              <a:rPr lang="de-DE" sz="1600" dirty="0" err="1" smtClean="0"/>
              <a:t>the</a:t>
            </a:r>
            <a:r>
              <a:rPr lang="de-DE" sz="1600" dirty="0" smtClean="0"/>
              <a:t> </a:t>
            </a:r>
            <a:r>
              <a:rPr lang="de-DE" sz="1600" dirty="0" err="1" smtClean="0"/>
              <a:t>area</a:t>
            </a:r>
            <a:r>
              <a:rPr lang="de-DE" sz="1600" dirty="0" smtClean="0"/>
              <a:t> </a:t>
            </a:r>
            <a:r>
              <a:rPr lang="de-DE" sz="1600" dirty="0" err="1" smtClean="0"/>
              <a:t>of</a:t>
            </a:r>
            <a:r>
              <a:rPr lang="de-DE" sz="1600" dirty="0" smtClean="0"/>
              <a:t> </a:t>
            </a:r>
            <a:r>
              <a:rPr lang="de-DE" sz="1600" dirty="0" err="1" smtClean="0"/>
              <a:t>computer</a:t>
            </a:r>
            <a:r>
              <a:rPr lang="de-DE" sz="1600" dirty="0" smtClean="0"/>
              <a:t> </a:t>
            </a:r>
            <a:r>
              <a:rPr lang="de-DE" sz="1600" dirty="0" err="1" smtClean="0"/>
              <a:t>programs</a:t>
            </a:r>
            <a:r>
              <a:rPr lang="de-DE" sz="1600" dirty="0" smtClean="0"/>
              <a:t> </a:t>
            </a:r>
            <a:r>
              <a:rPr lang="de-DE" sz="1600" dirty="0" err="1" smtClean="0"/>
              <a:t>avoid</a:t>
            </a:r>
            <a:r>
              <a:rPr lang="de-DE" sz="1600" dirty="0" smtClean="0"/>
              <a:t> </a:t>
            </a:r>
            <a:r>
              <a:rPr lang="de-DE" sz="1600" dirty="0" err="1" smtClean="0"/>
              <a:t>exclusion</a:t>
            </a:r>
            <a:r>
              <a:rPr lang="de-DE" sz="1600" dirty="0" smtClean="0"/>
              <a:t> 	</a:t>
            </a:r>
            <a:r>
              <a:rPr lang="de-DE" sz="1600" dirty="0" err="1" smtClean="0"/>
              <a:t>under</a:t>
            </a:r>
            <a:r>
              <a:rPr lang="de-DE" sz="1600" dirty="0" smtClean="0"/>
              <a:t> Art. 52(2) (c) and (3) </a:t>
            </a:r>
            <a:r>
              <a:rPr lang="de-DE" sz="1600" dirty="0" err="1" smtClean="0"/>
              <a:t>merely</a:t>
            </a:r>
            <a:r>
              <a:rPr lang="de-DE" sz="1600" dirty="0" smtClean="0"/>
              <a:t> </a:t>
            </a:r>
            <a:r>
              <a:rPr lang="de-DE" sz="1600" dirty="0" err="1" smtClean="0"/>
              <a:t>by</a:t>
            </a:r>
            <a:r>
              <a:rPr lang="de-DE" sz="1600" dirty="0" smtClean="0"/>
              <a:t> </a:t>
            </a:r>
            <a:r>
              <a:rPr lang="de-DE" sz="1600" dirty="0" err="1" smtClean="0"/>
              <a:t>explicitly</a:t>
            </a:r>
            <a:r>
              <a:rPr lang="de-DE" sz="1600" dirty="0" smtClean="0"/>
              <a:t> </a:t>
            </a:r>
            <a:r>
              <a:rPr lang="de-DE" sz="1600" dirty="0" err="1" smtClean="0">
                <a:solidFill>
                  <a:srgbClr val="3399FF"/>
                </a:solidFill>
              </a:rPr>
              <a:t>mentioning</a:t>
            </a:r>
            <a:r>
              <a:rPr lang="de-DE" sz="1600" dirty="0" smtClean="0">
                <a:solidFill>
                  <a:srgbClr val="3399FF"/>
                </a:solidFill>
              </a:rPr>
              <a:t> </a:t>
            </a:r>
            <a:r>
              <a:rPr lang="de-DE" sz="1600" dirty="0" err="1" smtClean="0">
                <a:solidFill>
                  <a:srgbClr val="3399FF"/>
                </a:solidFill>
              </a:rPr>
              <a:t>the</a:t>
            </a:r>
            <a:r>
              <a:rPr lang="de-DE" sz="1600" dirty="0" smtClean="0">
                <a:solidFill>
                  <a:srgbClr val="3399FF"/>
                </a:solidFill>
              </a:rPr>
              <a:t> </a:t>
            </a:r>
            <a:r>
              <a:rPr lang="de-DE" sz="1600" dirty="0" err="1" smtClean="0">
                <a:solidFill>
                  <a:srgbClr val="3399FF"/>
                </a:solidFill>
              </a:rPr>
              <a:t>use</a:t>
            </a:r>
            <a:r>
              <a:rPr lang="de-DE" sz="1600" dirty="0" smtClean="0">
                <a:solidFill>
                  <a:srgbClr val="FF0000"/>
                </a:solidFill>
              </a:rPr>
              <a:t> 	</a:t>
            </a:r>
            <a:r>
              <a:rPr lang="de-DE" sz="1600" dirty="0" err="1" smtClean="0"/>
              <a:t>of</a:t>
            </a:r>
            <a:r>
              <a:rPr lang="de-DE" sz="1600" dirty="0" smtClean="0"/>
              <a:t> a </a:t>
            </a:r>
            <a:r>
              <a:rPr lang="de-DE" sz="1600" dirty="0" err="1" smtClean="0"/>
              <a:t>computer</a:t>
            </a:r>
            <a:r>
              <a:rPr lang="de-DE" sz="1600" dirty="0" smtClean="0"/>
              <a:t> </a:t>
            </a:r>
            <a:r>
              <a:rPr lang="de-DE" sz="1600" dirty="0" err="1" smtClean="0"/>
              <a:t>or</a:t>
            </a:r>
            <a:r>
              <a:rPr lang="de-DE" sz="1600" dirty="0" smtClean="0"/>
              <a:t> a </a:t>
            </a:r>
            <a:r>
              <a:rPr lang="de-DE" sz="1600" dirty="0" err="1" smtClean="0"/>
              <a:t>computer-readable</a:t>
            </a:r>
            <a:r>
              <a:rPr lang="de-DE" sz="1600" dirty="0" smtClean="0"/>
              <a:t> </a:t>
            </a:r>
            <a:r>
              <a:rPr lang="de-DE" sz="1600" dirty="0" err="1" smtClean="0"/>
              <a:t>storage</a:t>
            </a:r>
            <a:r>
              <a:rPr lang="de-DE" sz="1600" dirty="0" smtClean="0"/>
              <a:t> medium ?</a:t>
            </a:r>
          </a:p>
          <a:p>
            <a:pPr marL="361950" indent="-361950">
              <a:buFont typeface="Wingdings" pitchFamily="2" charset="2"/>
              <a:buNone/>
              <a:tabLst>
                <a:tab pos="714375" algn="l"/>
                <a:tab pos="1162050" algn="l"/>
                <a:tab pos="1619250" algn="l"/>
              </a:tabLst>
            </a:pPr>
            <a:endParaRPr lang="de-DE" sz="800" dirty="0" smtClean="0"/>
          </a:p>
          <a:p>
            <a:pPr marL="361950" indent="-361950">
              <a:buFont typeface="Wingdings" pitchFamily="2" charset="2"/>
              <a:buNone/>
              <a:tabLst>
                <a:tab pos="714375" algn="l"/>
                <a:tab pos="1162050" algn="l"/>
                <a:tab pos="1619250" algn="l"/>
              </a:tabLst>
            </a:pPr>
            <a:r>
              <a:rPr lang="de-DE" sz="1600" dirty="0" smtClean="0"/>
              <a:t>	(b)	</a:t>
            </a:r>
            <a:r>
              <a:rPr lang="de-DE" sz="1600" dirty="0" err="1" smtClean="0"/>
              <a:t>If</a:t>
            </a:r>
            <a:r>
              <a:rPr lang="de-DE" sz="1600" dirty="0" smtClean="0"/>
              <a:t> </a:t>
            </a:r>
            <a:r>
              <a:rPr lang="de-DE" sz="1600" dirty="0" err="1" smtClean="0"/>
              <a:t>Question</a:t>
            </a:r>
            <a:r>
              <a:rPr lang="de-DE" sz="1600" dirty="0" smtClean="0"/>
              <a:t> 2(a) </a:t>
            </a:r>
            <a:r>
              <a:rPr lang="de-DE" sz="1600" dirty="0" err="1" smtClean="0"/>
              <a:t>is</a:t>
            </a:r>
            <a:r>
              <a:rPr lang="de-DE" sz="1600" dirty="0" smtClean="0"/>
              <a:t> </a:t>
            </a:r>
            <a:r>
              <a:rPr lang="de-DE" sz="1600" dirty="0" err="1" smtClean="0"/>
              <a:t>answered</a:t>
            </a:r>
            <a:r>
              <a:rPr lang="de-DE" sz="1600" dirty="0" smtClean="0"/>
              <a:t> in </a:t>
            </a:r>
            <a:r>
              <a:rPr lang="de-DE" sz="1600" dirty="0" err="1" smtClean="0"/>
              <a:t>the</a:t>
            </a:r>
            <a:r>
              <a:rPr lang="de-DE" sz="1600" dirty="0" smtClean="0"/>
              <a:t> negative, </a:t>
            </a:r>
            <a:r>
              <a:rPr lang="de-DE" sz="1600" dirty="0" err="1" smtClean="0"/>
              <a:t>is</a:t>
            </a:r>
            <a:r>
              <a:rPr lang="de-DE" sz="1600" dirty="0" smtClean="0"/>
              <a:t> a </a:t>
            </a:r>
            <a:r>
              <a:rPr lang="de-DE" sz="1600" dirty="0" err="1" smtClean="0">
                <a:solidFill>
                  <a:srgbClr val="3399FF"/>
                </a:solidFill>
              </a:rPr>
              <a:t>further</a:t>
            </a:r>
            <a:r>
              <a:rPr lang="de-DE" sz="1600" dirty="0" smtClean="0">
                <a:solidFill>
                  <a:srgbClr val="3399FF"/>
                </a:solidFill>
              </a:rPr>
              <a:t> </a:t>
            </a:r>
            <a:r>
              <a:rPr lang="de-DE" sz="1600" dirty="0" err="1" smtClean="0">
                <a:solidFill>
                  <a:srgbClr val="3399FF"/>
                </a:solidFill>
              </a:rPr>
              <a:t>technical</a:t>
            </a:r>
            <a:r>
              <a:rPr lang="de-DE" sz="1600" dirty="0" smtClean="0">
                <a:solidFill>
                  <a:srgbClr val="3399FF"/>
                </a:solidFill>
              </a:rPr>
              <a:t> 	</a:t>
            </a:r>
            <a:r>
              <a:rPr lang="de-DE" sz="1600" dirty="0" err="1" smtClean="0">
                <a:solidFill>
                  <a:srgbClr val="3399FF"/>
                </a:solidFill>
              </a:rPr>
              <a:t>effect</a:t>
            </a:r>
            <a:r>
              <a:rPr lang="de-DE" sz="1600" dirty="0" smtClean="0">
                <a:solidFill>
                  <a:srgbClr val="3399FF"/>
                </a:solidFill>
              </a:rPr>
              <a:t> </a:t>
            </a:r>
            <a:r>
              <a:rPr lang="de-DE" sz="1600" dirty="0" err="1" smtClean="0">
                <a:solidFill>
                  <a:srgbClr val="3399FF"/>
                </a:solidFill>
              </a:rPr>
              <a:t>necessary</a:t>
            </a:r>
            <a:r>
              <a:rPr lang="de-DE" sz="1600" dirty="0" smtClean="0"/>
              <a:t> </a:t>
            </a:r>
            <a:r>
              <a:rPr lang="de-DE" sz="1600" dirty="0" err="1" smtClean="0"/>
              <a:t>to</a:t>
            </a:r>
            <a:r>
              <a:rPr lang="de-DE" sz="1600" dirty="0" smtClean="0"/>
              <a:t> </a:t>
            </a:r>
            <a:r>
              <a:rPr lang="de-DE" sz="1600" dirty="0" err="1" smtClean="0"/>
              <a:t>avoid</a:t>
            </a:r>
            <a:r>
              <a:rPr lang="de-DE" sz="1600" dirty="0" smtClean="0"/>
              <a:t> </a:t>
            </a:r>
            <a:r>
              <a:rPr lang="de-DE" sz="1600" dirty="0" err="1" smtClean="0"/>
              <a:t>exclusion</a:t>
            </a:r>
            <a:r>
              <a:rPr lang="de-DE" sz="1600" dirty="0" smtClean="0"/>
              <a:t>, </a:t>
            </a:r>
            <a:r>
              <a:rPr lang="de-DE" sz="1600" dirty="0" err="1" smtClean="0"/>
              <a:t>said</a:t>
            </a:r>
            <a:r>
              <a:rPr lang="de-DE" sz="1600" dirty="0" smtClean="0"/>
              <a:t> </a:t>
            </a:r>
            <a:r>
              <a:rPr lang="de-DE" sz="1600" dirty="0" err="1" smtClean="0"/>
              <a:t>effect</a:t>
            </a:r>
            <a:r>
              <a:rPr lang="de-DE" sz="1600" dirty="0" smtClean="0"/>
              <a:t> </a:t>
            </a:r>
            <a:r>
              <a:rPr lang="de-DE" sz="1600" dirty="0" err="1" smtClean="0"/>
              <a:t>going</a:t>
            </a:r>
            <a:r>
              <a:rPr lang="de-DE" sz="1600" dirty="0" smtClean="0"/>
              <a:t> </a:t>
            </a:r>
            <a:r>
              <a:rPr lang="de-DE" sz="1600" dirty="0" err="1" smtClean="0"/>
              <a:t>beyond</a:t>
            </a:r>
            <a:r>
              <a:rPr lang="de-DE" sz="1600" dirty="0" smtClean="0"/>
              <a:t> 	</a:t>
            </a:r>
            <a:r>
              <a:rPr lang="de-DE" sz="1600" dirty="0" err="1" smtClean="0"/>
              <a:t>those</a:t>
            </a:r>
            <a:r>
              <a:rPr lang="de-DE" sz="1600" dirty="0" smtClean="0"/>
              <a:t> </a:t>
            </a:r>
            <a:r>
              <a:rPr lang="de-DE" sz="1600" dirty="0" err="1" smtClean="0"/>
              <a:t>effects</a:t>
            </a:r>
            <a:r>
              <a:rPr lang="de-DE" sz="1600" dirty="0" smtClean="0"/>
              <a:t> </a:t>
            </a:r>
            <a:r>
              <a:rPr lang="de-DE" sz="1600" dirty="0" err="1" smtClean="0"/>
              <a:t>inherent</a:t>
            </a:r>
            <a:r>
              <a:rPr lang="de-DE" sz="1600" dirty="0" smtClean="0"/>
              <a:t> in </a:t>
            </a:r>
            <a:r>
              <a:rPr lang="de-DE" sz="1600" dirty="0" err="1" smtClean="0"/>
              <a:t>the</a:t>
            </a:r>
            <a:r>
              <a:rPr lang="de-DE" sz="1600" dirty="0" smtClean="0"/>
              <a:t> </a:t>
            </a:r>
            <a:r>
              <a:rPr lang="de-DE" sz="1600" dirty="0" err="1" smtClean="0"/>
              <a:t>use</a:t>
            </a:r>
            <a:r>
              <a:rPr lang="de-DE" sz="1600" dirty="0" smtClean="0"/>
              <a:t> </a:t>
            </a:r>
            <a:r>
              <a:rPr lang="de-DE" sz="1600" dirty="0" err="1" smtClean="0"/>
              <a:t>of</a:t>
            </a:r>
            <a:r>
              <a:rPr lang="de-DE" sz="1600" dirty="0" smtClean="0"/>
              <a:t> a </a:t>
            </a:r>
            <a:r>
              <a:rPr lang="de-DE" sz="1600" dirty="0" err="1" smtClean="0"/>
              <a:t>computer</a:t>
            </a:r>
            <a:r>
              <a:rPr lang="de-DE" sz="1600" dirty="0" smtClean="0"/>
              <a:t> </a:t>
            </a:r>
            <a:r>
              <a:rPr lang="de-DE" sz="1600" dirty="0" err="1" smtClean="0"/>
              <a:t>or</a:t>
            </a:r>
            <a:r>
              <a:rPr lang="de-DE" sz="1600" dirty="0" smtClean="0"/>
              <a:t> </a:t>
            </a:r>
            <a:r>
              <a:rPr lang="de-DE" sz="1600" dirty="0" err="1" smtClean="0"/>
              <a:t>data</a:t>
            </a:r>
            <a:r>
              <a:rPr lang="de-DE" sz="1600" dirty="0" smtClean="0"/>
              <a:t> </a:t>
            </a:r>
            <a:r>
              <a:rPr lang="de-DE" sz="1600" dirty="0" err="1" smtClean="0"/>
              <a:t>storage</a:t>
            </a:r>
            <a:r>
              <a:rPr lang="de-DE" sz="1600" dirty="0" smtClean="0"/>
              <a:t> 	medium </a:t>
            </a:r>
            <a:r>
              <a:rPr lang="de-DE" sz="1600" dirty="0" err="1" smtClean="0"/>
              <a:t>to</a:t>
            </a:r>
            <a:r>
              <a:rPr lang="de-DE" sz="1600" dirty="0" smtClean="0"/>
              <a:t> </a:t>
            </a:r>
            <a:r>
              <a:rPr lang="de-DE" sz="1600" dirty="0" err="1" smtClean="0"/>
              <a:t>respectively</a:t>
            </a:r>
            <a:r>
              <a:rPr lang="de-DE" sz="1600" dirty="0" smtClean="0"/>
              <a:t> </a:t>
            </a:r>
            <a:r>
              <a:rPr lang="de-DE" sz="1600" dirty="0" err="1" smtClean="0"/>
              <a:t>execute</a:t>
            </a:r>
            <a:r>
              <a:rPr lang="de-DE" sz="1600" dirty="0" smtClean="0"/>
              <a:t> </a:t>
            </a:r>
            <a:r>
              <a:rPr lang="de-DE" sz="1600" dirty="0" err="1" smtClean="0"/>
              <a:t>or</a:t>
            </a:r>
            <a:r>
              <a:rPr lang="de-DE" sz="1600" dirty="0" smtClean="0"/>
              <a:t> </a:t>
            </a:r>
            <a:r>
              <a:rPr lang="de-DE" sz="1600" dirty="0" err="1" smtClean="0"/>
              <a:t>store</a:t>
            </a:r>
            <a:r>
              <a:rPr lang="de-DE" sz="1600" dirty="0" smtClean="0"/>
              <a:t> a </a:t>
            </a:r>
            <a:r>
              <a:rPr lang="de-DE" sz="1600" dirty="0" err="1" smtClean="0"/>
              <a:t>computer</a:t>
            </a:r>
            <a:r>
              <a:rPr lang="de-DE" sz="1600" dirty="0" smtClean="0"/>
              <a:t> </a:t>
            </a:r>
            <a:r>
              <a:rPr lang="de-DE" sz="1600" dirty="0" err="1" smtClean="0"/>
              <a:t>program</a:t>
            </a:r>
            <a:r>
              <a:rPr lang="de-DE" sz="1600" dirty="0" smtClean="0"/>
              <a:t> ?</a:t>
            </a:r>
          </a:p>
        </p:txBody>
      </p:sp>
      <p:sp>
        <p:nvSpPr>
          <p:cNvPr id="29701"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7" name="Fußzeilenplatzhalter 6"/>
          <p:cNvSpPr>
            <a:spLocks noGrp="1"/>
          </p:cNvSpPr>
          <p:nvPr>
            <p:ph type="ftr" sz="quarter" idx="11"/>
          </p:nvPr>
        </p:nvSpPr>
        <p:spPr/>
        <p:txBody>
          <a:bodyPr/>
          <a:lstStyle/>
          <a:p>
            <a:pPr>
              <a:defRPr/>
            </a:pPr>
            <a:r>
              <a:rPr lang="en-US" smtClean="0"/>
              <a:t>Ahmedabad, February 2015</a:t>
            </a:r>
            <a:endParaRPr lang="de-DE"/>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38</a:t>
            </a:fld>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p:cNvSpPr>
          <p:nvPr/>
        </p:nvSpPr>
        <p:spPr bwMode="auto">
          <a:xfrm>
            <a:off x="981075" y="942975"/>
            <a:ext cx="8162925" cy="973138"/>
          </a:xfrm>
          <a:prstGeom prst="rect">
            <a:avLst/>
          </a:prstGeom>
          <a:noFill/>
          <a:ln w="9525">
            <a:noFill/>
            <a:miter lim="800000"/>
            <a:headEnd/>
            <a:tailEnd/>
          </a:ln>
        </p:spPr>
        <p:txBody>
          <a:bodyPr/>
          <a:lstStyle/>
          <a:p>
            <a:pPr eaLnBrk="0" hangingPunct="0">
              <a:lnSpc>
                <a:spcPct val="90000"/>
              </a:lnSpc>
            </a:pPr>
            <a:r>
              <a:rPr lang="de-DE" sz="2800" b="1" dirty="0" smtClean="0">
                <a:solidFill>
                  <a:schemeClr val="tx2"/>
                </a:solidFill>
              </a:rPr>
              <a:t>Computer </a:t>
            </a:r>
            <a:r>
              <a:rPr lang="de-DE" sz="2800" b="1" dirty="0" err="1" smtClean="0">
                <a:solidFill>
                  <a:schemeClr val="tx2"/>
                </a:solidFill>
              </a:rPr>
              <a:t>Implemented</a:t>
            </a:r>
            <a:r>
              <a:rPr lang="de-DE" sz="2800" b="1" dirty="0" smtClean="0">
                <a:solidFill>
                  <a:schemeClr val="tx2"/>
                </a:solidFill>
              </a:rPr>
              <a:t> </a:t>
            </a:r>
            <a:r>
              <a:rPr lang="de-DE" sz="2800" b="1" dirty="0" err="1" smtClean="0">
                <a:solidFill>
                  <a:schemeClr val="tx2"/>
                </a:solidFill>
              </a:rPr>
              <a:t>Inventions</a:t>
            </a:r>
            <a:endParaRPr lang="de-DE" sz="2800" b="1" dirty="0" smtClean="0">
              <a:solidFill>
                <a:schemeClr val="tx2"/>
              </a:solidFill>
            </a:endParaRPr>
          </a:p>
          <a:p>
            <a:pPr eaLnBrk="0" hangingPunct="0">
              <a:lnSpc>
                <a:spcPct val="90000"/>
              </a:lnSpc>
            </a:pPr>
            <a:r>
              <a:rPr lang="de-DE" sz="2000" b="1" dirty="0" err="1" smtClean="0">
                <a:solidFill>
                  <a:schemeClr val="tx2">
                    <a:lumMod val="60000"/>
                    <a:lumOff val="40000"/>
                  </a:schemeClr>
                </a:solidFill>
              </a:rPr>
              <a:t>Decision</a:t>
            </a:r>
            <a:r>
              <a:rPr lang="de-DE" sz="2000" b="1" dirty="0" smtClean="0">
                <a:solidFill>
                  <a:schemeClr val="tx2">
                    <a:lumMod val="60000"/>
                    <a:lumOff val="40000"/>
                  </a:schemeClr>
                </a:solidFill>
              </a:rPr>
              <a:t> </a:t>
            </a:r>
            <a:r>
              <a:rPr lang="de-DE" sz="2000" b="1" dirty="0" err="1">
                <a:solidFill>
                  <a:schemeClr val="tx2">
                    <a:lumMod val="60000"/>
                    <a:lumOff val="40000"/>
                  </a:schemeClr>
                </a:solidFill>
              </a:rPr>
              <a:t>of</a:t>
            </a:r>
            <a:r>
              <a:rPr lang="de-DE" sz="2000" b="1" dirty="0">
                <a:solidFill>
                  <a:schemeClr val="tx2">
                    <a:lumMod val="60000"/>
                    <a:lumOff val="40000"/>
                  </a:schemeClr>
                </a:solidFill>
              </a:rPr>
              <a:t> </a:t>
            </a:r>
            <a:r>
              <a:rPr lang="de-DE" sz="2000" b="1" dirty="0" err="1">
                <a:solidFill>
                  <a:schemeClr val="tx2">
                    <a:lumMod val="60000"/>
                    <a:lumOff val="40000"/>
                  </a:schemeClr>
                </a:solidFill>
              </a:rPr>
              <a:t>the</a:t>
            </a:r>
            <a:r>
              <a:rPr lang="de-DE" sz="2000" b="1" dirty="0">
                <a:solidFill>
                  <a:schemeClr val="tx2">
                    <a:lumMod val="60000"/>
                    <a:lumOff val="40000"/>
                  </a:schemeClr>
                </a:solidFill>
              </a:rPr>
              <a:t> </a:t>
            </a:r>
            <a:r>
              <a:rPr lang="de-DE" sz="2000" b="1" dirty="0" err="1">
                <a:solidFill>
                  <a:schemeClr val="tx2">
                    <a:lumMod val="60000"/>
                    <a:lumOff val="40000"/>
                  </a:schemeClr>
                </a:solidFill>
              </a:rPr>
              <a:t>Enlarged</a:t>
            </a:r>
            <a:r>
              <a:rPr lang="de-DE" sz="2000" b="1" dirty="0">
                <a:solidFill>
                  <a:schemeClr val="tx2">
                    <a:lumMod val="60000"/>
                    <a:lumOff val="40000"/>
                  </a:schemeClr>
                </a:solidFill>
              </a:rPr>
              <a:t> Board </a:t>
            </a:r>
            <a:r>
              <a:rPr lang="de-DE" sz="2000" b="1" dirty="0" err="1">
                <a:solidFill>
                  <a:schemeClr val="tx2">
                    <a:lumMod val="60000"/>
                    <a:lumOff val="40000"/>
                  </a:schemeClr>
                </a:solidFill>
              </a:rPr>
              <a:t>of</a:t>
            </a:r>
            <a:r>
              <a:rPr lang="de-DE" sz="2000" b="1" dirty="0">
                <a:solidFill>
                  <a:schemeClr val="tx2">
                    <a:lumMod val="60000"/>
                    <a:lumOff val="40000"/>
                  </a:schemeClr>
                </a:solidFill>
              </a:rPr>
              <a:t> Appeal </a:t>
            </a:r>
            <a:r>
              <a:rPr lang="de-DE" sz="2000" b="1" dirty="0" smtClean="0">
                <a:solidFill>
                  <a:schemeClr val="tx2">
                    <a:lumMod val="60000"/>
                    <a:lumOff val="40000"/>
                  </a:schemeClr>
                </a:solidFill>
              </a:rPr>
              <a:t>G </a:t>
            </a:r>
            <a:r>
              <a:rPr lang="de-DE" sz="2000" b="1" dirty="0">
                <a:solidFill>
                  <a:schemeClr val="tx2">
                    <a:lumMod val="60000"/>
                    <a:lumOff val="40000"/>
                  </a:schemeClr>
                </a:solidFill>
              </a:rPr>
              <a:t>3/08 </a:t>
            </a:r>
          </a:p>
        </p:txBody>
      </p:sp>
      <p:sp>
        <p:nvSpPr>
          <p:cNvPr id="30723" name="Rectangle 11"/>
          <p:cNvSpPr>
            <a:spLocks noGrp="1" noChangeArrowheads="1"/>
          </p:cNvSpPr>
          <p:nvPr>
            <p:ph type="body" idx="1"/>
          </p:nvPr>
        </p:nvSpPr>
        <p:spPr>
          <a:xfrm>
            <a:off x="998538" y="1976438"/>
            <a:ext cx="7318375" cy="4251325"/>
          </a:xfrm>
          <a:noFill/>
        </p:spPr>
        <p:txBody>
          <a:bodyPr/>
          <a:lstStyle/>
          <a:p>
            <a:pPr marL="361950" indent="-361950">
              <a:lnSpc>
                <a:spcPct val="90000"/>
              </a:lnSpc>
              <a:tabLst>
                <a:tab pos="714375" algn="l"/>
                <a:tab pos="1162050" algn="l"/>
                <a:tab pos="1619250" algn="l"/>
              </a:tabLst>
            </a:pPr>
            <a:r>
              <a:rPr lang="de-DE" sz="2000" smtClean="0"/>
              <a:t>Question (3):</a:t>
            </a:r>
          </a:p>
          <a:p>
            <a:pPr marL="361950" indent="-361950">
              <a:lnSpc>
                <a:spcPct val="90000"/>
              </a:lnSpc>
              <a:buFont typeface="Wingdings" pitchFamily="2" charset="2"/>
              <a:buNone/>
              <a:tabLst>
                <a:tab pos="714375" algn="l"/>
                <a:tab pos="1162050" algn="l"/>
                <a:tab pos="1619250" algn="l"/>
              </a:tabLst>
            </a:pPr>
            <a:endParaRPr lang="de-DE" sz="800" smtClean="0"/>
          </a:p>
          <a:p>
            <a:pPr marL="361950" indent="-361950">
              <a:lnSpc>
                <a:spcPct val="90000"/>
              </a:lnSpc>
              <a:buFont typeface="Wingdings" pitchFamily="2" charset="2"/>
              <a:buNone/>
              <a:tabLst>
                <a:tab pos="714375" algn="l"/>
                <a:tab pos="1162050" algn="l"/>
                <a:tab pos="1619250" algn="l"/>
              </a:tabLst>
            </a:pPr>
            <a:r>
              <a:rPr lang="de-DE" sz="1600" smtClean="0"/>
              <a:t>	(a)	Must a claimed feature cause a </a:t>
            </a:r>
            <a:r>
              <a:rPr lang="de-DE" sz="1600" smtClean="0">
                <a:solidFill>
                  <a:srgbClr val="3399FF"/>
                </a:solidFill>
              </a:rPr>
              <a:t>technical effect on a physical 	entity</a:t>
            </a:r>
            <a:r>
              <a:rPr lang="de-DE" sz="1600" smtClean="0"/>
              <a:t> in the real world in order to contribute to the technical 	character of the claim ?</a:t>
            </a:r>
          </a:p>
          <a:p>
            <a:pPr marL="361950" indent="-361950">
              <a:lnSpc>
                <a:spcPct val="90000"/>
              </a:lnSpc>
              <a:buFont typeface="Wingdings" pitchFamily="2" charset="2"/>
              <a:buNone/>
              <a:tabLst>
                <a:tab pos="714375" algn="l"/>
                <a:tab pos="1162050" algn="l"/>
                <a:tab pos="1619250" algn="l"/>
              </a:tabLst>
            </a:pPr>
            <a:endParaRPr lang="de-DE" sz="800" smtClean="0"/>
          </a:p>
          <a:p>
            <a:pPr marL="361950" indent="-361950">
              <a:lnSpc>
                <a:spcPct val="90000"/>
              </a:lnSpc>
              <a:buFont typeface="Wingdings" pitchFamily="2" charset="2"/>
              <a:buNone/>
              <a:tabLst>
                <a:tab pos="714375" algn="l"/>
                <a:tab pos="1162050" algn="l"/>
                <a:tab pos="1619250" algn="l"/>
              </a:tabLst>
            </a:pPr>
            <a:r>
              <a:rPr lang="de-DE" sz="1600" smtClean="0"/>
              <a:t>	(b)	If Question 3(a) is answered in the positive, is it sufficient that the 	physical entity be an </a:t>
            </a:r>
            <a:r>
              <a:rPr lang="de-DE" sz="1600" smtClean="0">
                <a:solidFill>
                  <a:srgbClr val="3399FF"/>
                </a:solidFill>
              </a:rPr>
              <a:t>unspecified computer</a:t>
            </a:r>
            <a:r>
              <a:rPr lang="de-DE" sz="1600" smtClean="0">
                <a:solidFill>
                  <a:srgbClr val="FF0000"/>
                </a:solidFill>
              </a:rPr>
              <a:t> </a:t>
            </a:r>
            <a:r>
              <a:rPr lang="de-DE" sz="1600" smtClean="0"/>
              <a:t>?</a:t>
            </a:r>
          </a:p>
          <a:p>
            <a:pPr marL="361950" indent="-361950">
              <a:lnSpc>
                <a:spcPct val="90000"/>
              </a:lnSpc>
              <a:buFont typeface="Wingdings" pitchFamily="2" charset="2"/>
              <a:buNone/>
              <a:tabLst>
                <a:tab pos="714375" algn="l"/>
                <a:tab pos="1162050" algn="l"/>
                <a:tab pos="1619250" algn="l"/>
              </a:tabLst>
            </a:pPr>
            <a:endParaRPr lang="de-DE" sz="800" smtClean="0"/>
          </a:p>
          <a:p>
            <a:pPr marL="361950" indent="-361950">
              <a:lnSpc>
                <a:spcPct val="90000"/>
              </a:lnSpc>
              <a:buFont typeface="Wingdings" pitchFamily="2" charset="2"/>
              <a:buNone/>
              <a:tabLst>
                <a:tab pos="714375" algn="l"/>
                <a:tab pos="1162050" algn="l"/>
                <a:tab pos="1619250" algn="l"/>
              </a:tabLst>
            </a:pPr>
            <a:r>
              <a:rPr lang="de-DE" sz="1600" smtClean="0"/>
              <a:t>	(c) 	If Question 3(a) is answered in the negative, can features 	contribute to the technical character of the claim if the only 	effects to which they contribute are </a:t>
            </a:r>
            <a:r>
              <a:rPr lang="de-DE" sz="1600" smtClean="0">
                <a:solidFill>
                  <a:srgbClr val="3399FF"/>
                </a:solidFill>
              </a:rPr>
              <a:t>independent of any particular 	hardware</a:t>
            </a:r>
            <a:r>
              <a:rPr lang="de-DE" sz="1600" smtClean="0"/>
              <a:t> that may be used ?</a:t>
            </a:r>
          </a:p>
          <a:p>
            <a:pPr marL="361950" indent="-361950">
              <a:lnSpc>
                <a:spcPct val="90000"/>
              </a:lnSpc>
              <a:buFont typeface="Wingdings" pitchFamily="2" charset="2"/>
              <a:buNone/>
              <a:tabLst>
                <a:tab pos="714375" algn="l"/>
                <a:tab pos="1162050" algn="l"/>
                <a:tab pos="1619250" algn="l"/>
              </a:tabLst>
            </a:pPr>
            <a:endParaRPr lang="de-DE" sz="1600" smtClean="0"/>
          </a:p>
          <a:p>
            <a:pPr marL="361950" indent="-361950">
              <a:lnSpc>
                <a:spcPct val="90000"/>
              </a:lnSpc>
              <a:buFont typeface="Wingdings" pitchFamily="2" charset="2"/>
              <a:buNone/>
              <a:tabLst>
                <a:tab pos="714375" algn="l"/>
                <a:tab pos="1162050" algn="l"/>
                <a:tab pos="1619250" algn="l"/>
              </a:tabLst>
            </a:pPr>
            <a:r>
              <a:rPr lang="de-DE" sz="1800" smtClean="0">
                <a:solidFill>
                  <a:srgbClr val="FF0000"/>
                </a:solidFill>
                <a:sym typeface="Wingdings 3" pitchFamily="18" charset="2"/>
              </a:rPr>
              <a:t>	Briefly, the decision made is such that the EBA will not be providing any new law, on the basis that current law is not divergent.</a:t>
            </a:r>
          </a:p>
        </p:txBody>
      </p:sp>
      <p:sp>
        <p:nvSpPr>
          <p:cNvPr id="30725"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1000" b="1" dirty="0">
                <a:solidFill>
                  <a:schemeClr val="tx2"/>
                </a:solidFill>
              </a:rPr>
              <a:t> </a:t>
            </a:r>
            <a:endParaRPr lang="de-DE" sz="900" b="1" dirty="0">
              <a:solidFill>
                <a:schemeClr val="tx2"/>
              </a:solidFill>
            </a:endParaRPr>
          </a:p>
        </p:txBody>
      </p:sp>
      <p:sp>
        <p:nvSpPr>
          <p:cNvPr id="7" name="Fußzeilenplatzhalter 6"/>
          <p:cNvSpPr>
            <a:spLocks noGrp="1"/>
          </p:cNvSpPr>
          <p:nvPr>
            <p:ph type="ftr" sz="quarter" idx="11"/>
          </p:nvPr>
        </p:nvSpPr>
        <p:spPr/>
        <p:txBody>
          <a:bodyPr/>
          <a:lstStyle/>
          <a:p>
            <a:pPr>
              <a:defRPr/>
            </a:pPr>
            <a:r>
              <a:rPr lang="en-US" smtClean="0"/>
              <a:t>Ahmedabad, February 2015</a:t>
            </a:r>
            <a:endParaRPr lang="de-DE"/>
          </a:p>
        </p:txBody>
      </p:sp>
      <p:sp>
        <p:nvSpPr>
          <p:cNvPr id="8" name="Foliennummernplatzhalter 7"/>
          <p:cNvSpPr>
            <a:spLocks noGrp="1"/>
          </p:cNvSpPr>
          <p:nvPr>
            <p:ph type="sldNum" sz="quarter" idx="10"/>
          </p:nvPr>
        </p:nvSpPr>
        <p:spPr/>
        <p:txBody>
          <a:bodyPr/>
          <a:lstStyle/>
          <a:p>
            <a:pPr>
              <a:defRPr/>
            </a:pPr>
            <a:fld id="{4114FB16-8069-4248-AEAE-44DF4E24B011}" type="slidenum">
              <a:rPr lang="de-DE" smtClean="0"/>
              <a:pPr>
                <a:defRPr/>
              </a:pPr>
              <a:t>39</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863993" y="1530350"/>
            <a:ext cx="1352984" cy="427038"/>
          </a:xfrm>
          <a:prstGeom prst="rect">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Patent Granted</a:t>
            </a:r>
          </a:p>
        </p:txBody>
      </p:sp>
      <p:sp>
        <p:nvSpPr>
          <p:cNvPr id="13315" name="Rectangle 4"/>
          <p:cNvSpPr>
            <a:spLocks noChangeArrowheads="1"/>
          </p:cNvSpPr>
          <p:nvPr/>
        </p:nvSpPr>
        <p:spPr bwMode="auto">
          <a:xfrm>
            <a:off x="3842005" y="4127500"/>
            <a:ext cx="1555271" cy="427038"/>
          </a:xfrm>
          <a:prstGeom prst="rect">
            <a:avLst/>
          </a:prstGeom>
          <a:solidFill>
            <a:srgbClr val="C2E0FF"/>
          </a:solidFill>
          <a:ln w="19050">
            <a:solidFill>
              <a:schemeClr val="bg2"/>
            </a:solidFill>
            <a:prstDash val="dash"/>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Oral Proceedings</a:t>
            </a:r>
          </a:p>
        </p:txBody>
      </p:sp>
      <p:sp>
        <p:nvSpPr>
          <p:cNvPr id="13316" name="Line 8"/>
          <p:cNvSpPr>
            <a:spLocks noChangeShapeType="1"/>
          </p:cNvSpPr>
          <p:nvPr/>
        </p:nvSpPr>
        <p:spPr bwMode="auto">
          <a:xfrm flipH="1">
            <a:off x="2598961" y="2695575"/>
            <a:ext cx="1303144" cy="0"/>
          </a:xfrm>
          <a:prstGeom prst="line">
            <a:avLst/>
          </a:prstGeom>
          <a:noFill/>
          <a:ln w="19050">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de-DE"/>
          </a:p>
        </p:txBody>
      </p:sp>
      <p:sp>
        <p:nvSpPr>
          <p:cNvPr id="13317" name="Line 9"/>
          <p:cNvSpPr>
            <a:spLocks noChangeShapeType="1"/>
          </p:cNvSpPr>
          <p:nvPr/>
        </p:nvSpPr>
        <p:spPr bwMode="auto">
          <a:xfrm>
            <a:off x="2598960" y="2708276"/>
            <a:ext cx="0" cy="70167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18" name="Rectangle 10"/>
          <p:cNvSpPr>
            <a:spLocks noChangeArrowheads="1"/>
          </p:cNvSpPr>
          <p:nvPr/>
        </p:nvSpPr>
        <p:spPr bwMode="auto">
          <a:xfrm>
            <a:off x="1912941" y="4611689"/>
            <a:ext cx="1490774" cy="427037"/>
          </a:xfrm>
          <a:prstGeom prst="rect">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National Law</a:t>
            </a:r>
          </a:p>
        </p:txBody>
      </p:sp>
      <p:sp>
        <p:nvSpPr>
          <p:cNvPr id="13319" name="Rectangle 11"/>
          <p:cNvSpPr>
            <a:spLocks noChangeArrowheads="1"/>
          </p:cNvSpPr>
          <p:nvPr/>
        </p:nvSpPr>
        <p:spPr bwMode="auto">
          <a:xfrm>
            <a:off x="3820017" y="3451225"/>
            <a:ext cx="1351518" cy="427038"/>
          </a:xfrm>
          <a:prstGeom prst="rect">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Opposition </a:t>
            </a:r>
          </a:p>
          <a:p>
            <a:r>
              <a:rPr lang="en-GB" altLang="de-DE" sz="1400">
                <a:solidFill>
                  <a:srgbClr val="000000"/>
                </a:solidFill>
                <a:latin typeface="Myriad Pro Light" charset="0"/>
              </a:rPr>
              <a:t>Procedure</a:t>
            </a:r>
          </a:p>
        </p:txBody>
      </p:sp>
      <p:sp>
        <p:nvSpPr>
          <p:cNvPr id="13320" name="Line 12"/>
          <p:cNvSpPr>
            <a:spLocks noChangeShapeType="1"/>
          </p:cNvSpPr>
          <p:nvPr/>
        </p:nvSpPr>
        <p:spPr bwMode="auto">
          <a:xfrm>
            <a:off x="4501639" y="3046413"/>
            <a:ext cx="0" cy="400050"/>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21" name="Text Box 13"/>
          <p:cNvSpPr txBox="1">
            <a:spLocks noChangeArrowheads="1"/>
          </p:cNvSpPr>
          <p:nvPr/>
        </p:nvSpPr>
        <p:spPr bwMode="auto">
          <a:xfrm>
            <a:off x="3541505" y="2225675"/>
            <a:ext cx="438291" cy="304800"/>
          </a:xfrm>
          <a:prstGeom prst="rect">
            <a:avLst/>
          </a:prstGeom>
          <a:solidFill>
            <a:srgbClr val="C2E0FF"/>
          </a:solidFill>
          <a:ln w="19050">
            <a:solidFill>
              <a:schemeClr val="bg2"/>
            </a:solidFill>
            <a:miter lim="800000"/>
            <a:headEnd type="none" w="sm" len="sm"/>
            <a:tailEnd type="none" w="sm" len="sm"/>
          </a:ln>
        </p:spPr>
        <p:txBody>
          <a:bodyPr>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spcBef>
                <a:spcPct val="50000"/>
              </a:spcBef>
            </a:pPr>
            <a:r>
              <a:rPr lang="en-GB" altLang="de-DE" sz="1400">
                <a:solidFill>
                  <a:srgbClr val="000000"/>
                </a:solidFill>
                <a:latin typeface="Myriad Pro Light" charset="0"/>
              </a:rPr>
              <a:t>N</a:t>
            </a:r>
          </a:p>
        </p:txBody>
      </p:sp>
      <p:sp>
        <p:nvSpPr>
          <p:cNvPr id="13322" name="Text Box 14"/>
          <p:cNvSpPr txBox="1">
            <a:spLocks noChangeArrowheads="1"/>
          </p:cNvSpPr>
          <p:nvPr/>
        </p:nvSpPr>
        <p:spPr bwMode="auto">
          <a:xfrm>
            <a:off x="4979508" y="2987675"/>
            <a:ext cx="438290" cy="304800"/>
          </a:xfrm>
          <a:prstGeom prst="rect">
            <a:avLst/>
          </a:prstGeom>
          <a:solidFill>
            <a:srgbClr val="C2E0FF"/>
          </a:solidFill>
          <a:ln w="19050">
            <a:solidFill>
              <a:schemeClr val="bg2"/>
            </a:solidFill>
            <a:miter lim="800000"/>
            <a:headEnd type="none" w="sm" len="sm"/>
            <a:tailEnd type="none" w="sm" len="sm"/>
          </a:ln>
        </p:spPr>
        <p:txBody>
          <a:bodyPr>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spcBef>
                <a:spcPct val="50000"/>
              </a:spcBef>
            </a:pPr>
            <a:r>
              <a:rPr lang="en-GB" altLang="de-DE" sz="1400">
                <a:solidFill>
                  <a:srgbClr val="000000"/>
                </a:solidFill>
                <a:latin typeface="Myriad Pro Light" charset="0"/>
              </a:rPr>
              <a:t>Y</a:t>
            </a:r>
          </a:p>
        </p:txBody>
      </p:sp>
      <p:sp>
        <p:nvSpPr>
          <p:cNvPr id="13323" name="Rectangle 15"/>
          <p:cNvSpPr>
            <a:spLocks noChangeArrowheads="1"/>
          </p:cNvSpPr>
          <p:nvPr/>
        </p:nvSpPr>
        <p:spPr bwMode="auto">
          <a:xfrm>
            <a:off x="3830278" y="4808539"/>
            <a:ext cx="1352983" cy="427037"/>
          </a:xfrm>
          <a:prstGeom prst="rect">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Appeal </a:t>
            </a:r>
          </a:p>
          <a:p>
            <a:r>
              <a:rPr lang="en-GB" altLang="de-DE" sz="1400">
                <a:solidFill>
                  <a:srgbClr val="000000"/>
                </a:solidFill>
                <a:latin typeface="Myriad Pro Light" charset="0"/>
              </a:rPr>
              <a:t>Procedure</a:t>
            </a:r>
          </a:p>
        </p:txBody>
      </p:sp>
      <p:sp>
        <p:nvSpPr>
          <p:cNvPr id="13324" name="Rectangle 16"/>
          <p:cNvSpPr>
            <a:spLocks noChangeArrowheads="1"/>
          </p:cNvSpPr>
          <p:nvPr/>
        </p:nvSpPr>
        <p:spPr bwMode="auto">
          <a:xfrm>
            <a:off x="2494885" y="6021289"/>
            <a:ext cx="1352984" cy="528738"/>
          </a:xfrm>
          <a:prstGeom prst="rect">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dirty="0">
                <a:solidFill>
                  <a:srgbClr val="000000"/>
                </a:solidFill>
                <a:latin typeface="Myriad Pro Light" charset="0"/>
              </a:rPr>
              <a:t>Patent </a:t>
            </a:r>
          </a:p>
          <a:p>
            <a:r>
              <a:rPr lang="en-GB" altLang="de-DE" sz="1400" dirty="0">
                <a:solidFill>
                  <a:srgbClr val="000000"/>
                </a:solidFill>
                <a:latin typeface="Myriad Pro Light" charset="0"/>
              </a:rPr>
              <a:t>Maintained</a:t>
            </a:r>
          </a:p>
        </p:txBody>
      </p:sp>
      <p:sp>
        <p:nvSpPr>
          <p:cNvPr id="13325" name="Rectangle 17"/>
          <p:cNvSpPr>
            <a:spLocks noChangeArrowheads="1"/>
          </p:cNvSpPr>
          <p:nvPr/>
        </p:nvSpPr>
        <p:spPr bwMode="auto">
          <a:xfrm>
            <a:off x="5505750" y="6137275"/>
            <a:ext cx="1352984" cy="427038"/>
          </a:xfrm>
          <a:prstGeom prst="rect">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endParaRPr lang="en-GB" altLang="de-DE" sz="1400">
              <a:solidFill>
                <a:srgbClr val="000000"/>
              </a:solidFill>
              <a:latin typeface="Myriad Pro Light" charset="0"/>
            </a:endParaRPr>
          </a:p>
          <a:p>
            <a:r>
              <a:rPr lang="en-GB" altLang="de-DE" sz="1400">
                <a:solidFill>
                  <a:srgbClr val="000000"/>
                </a:solidFill>
                <a:latin typeface="Myriad Pro Light" charset="0"/>
              </a:rPr>
              <a:t>Patent Revoked</a:t>
            </a:r>
          </a:p>
          <a:p>
            <a:endParaRPr lang="en-GB" altLang="de-DE" sz="1400">
              <a:solidFill>
                <a:srgbClr val="000000"/>
              </a:solidFill>
              <a:latin typeface="Myriad Pro Light" charset="0"/>
            </a:endParaRPr>
          </a:p>
        </p:txBody>
      </p:sp>
      <p:sp>
        <p:nvSpPr>
          <p:cNvPr id="13326" name="Rectangle 18"/>
          <p:cNvSpPr>
            <a:spLocks noChangeArrowheads="1"/>
          </p:cNvSpPr>
          <p:nvPr/>
        </p:nvSpPr>
        <p:spPr bwMode="auto">
          <a:xfrm>
            <a:off x="3808290" y="5467350"/>
            <a:ext cx="1352984" cy="427038"/>
          </a:xfrm>
          <a:prstGeom prst="rect">
            <a:avLst/>
          </a:prstGeom>
          <a:solidFill>
            <a:srgbClr val="C2E0FF"/>
          </a:solidFill>
          <a:ln w="19050">
            <a:solidFill>
              <a:schemeClr val="bg2"/>
            </a:solidFill>
            <a:prstDash val="dash"/>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Oral </a:t>
            </a:r>
          </a:p>
          <a:p>
            <a:r>
              <a:rPr lang="en-GB" altLang="de-DE" sz="1400">
                <a:solidFill>
                  <a:srgbClr val="000000"/>
                </a:solidFill>
                <a:latin typeface="Myriad Pro Light" charset="0"/>
              </a:rPr>
              <a:t>Proceedings</a:t>
            </a:r>
          </a:p>
        </p:txBody>
      </p:sp>
      <p:sp>
        <p:nvSpPr>
          <p:cNvPr id="13327" name="Line 22"/>
          <p:cNvSpPr>
            <a:spLocks noChangeShapeType="1"/>
          </p:cNvSpPr>
          <p:nvPr/>
        </p:nvSpPr>
        <p:spPr bwMode="auto">
          <a:xfrm flipH="1">
            <a:off x="3287912" y="5876926"/>
            <a:ext cx="537968" cy="23812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28" name="AutoShape 26"/>
          <p:cNvSpPr>
            <a:spLocks noChangeArrowheads="1"/>
          </p:cNvSpPr>
          <p:nvPr/>
        </p:nvSpPr>
        <p:spPr bwMode="auto">
          <a:xfrm>
            <a:off x="3902104" y="2205038"/>
            <a:ext cx="1202001" cy="977900"/>
          </a:xfrm>
          <a:prstGeom prst="diamond">
            <a:avLst/>
          </a:prstGeom>
          <a:solidFill>
            <a:srgbClr val="C2E0FF"/>
          </a:solidFill>
          <a:ln w="19050">
            <a:solidFill>
              <a:schemeClr val="bg2"/>
            </a:solidFill>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endParaRPr lang="en-GB" altLang="de-DE" sz="1200">
              <a:solidFill>
                <a:srgbClr val="000000"/>
              </a:solidFill>
            </a:endParaRPr>
          </a:p>
          <a:p>
            <a:r>
              <a:rPr lang="en-GB" altLang="de-DE" sz="1200">
                <a:solidFill>
                  <a:srgbClr val="000000"/>
                </a:solidFill>
                <a:latin typeface="Myriad Pro Light" charset="0"/>
              </a:rPr>
              <a:t>Opposition</a:t>
            </a:r>
            <a:endParaRPr lang="en-GB" altLang="de-DE" sz="1200">
              <a:solidFill>
                <a:srgbClr val="000000"/>
              </a:solidFill>
            </a:endParaRPr>
          </a:p>
          <a:p>
            <a:r>
              <a:rPr lang="en-GB" altLang="de-DE" sz="1200">
                <a:solidFill>
                  <a:srgbClr val="000000"/>
                </a:solidFill>
                <a:latin typeface="Myriad Pro Light" charset="0"/>
              </a:rPr>
              <a:t>Filed?</a:t>
            </a:r>
          </a:p>
        </p:txBody>
      </p:sp>
      <p:sp>
        <p:nvSpPr>
          <p:cNvPr id="13329" name="Line 31"/>
          <p:cNvSpPr>
            <a:spLocks noChangeShapeType="1"/>
          </p:cNvSpPr>
          <p:nvPr/>
        </p:nvSpPr>
        <p:spPr bwMode="auto">
          <a:xfrm>
            <a:off x="4501639" y="1968501"/>
            <a:ext cx="0" cy="26352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30" name="Line 32"/>
          <p:cNvSpPr>
            <a:spLocks noChangeShapeType="1"/>
          </p:cNvSpPr>
          <p:nvPr/>
        </p:nvSpPr>
        <p:spPr bwMode="auto">
          <a:xfrm>
            <a:off x="5155410" y="5918201"/>
            <a:ext cx="590739" cy="21272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31" name="Line 33"/>
          <p:cNvSpPr>
            <a:spLocks noChangeShapeType="1"/>
          </p:cNvSpPr>
          <p:nvPr/>
        </p:nvSpPr>
        <p:spPr bwMode="auto">
          <a:xfrm>
            <a:off x="4476719" y="3883026"/>
            <a:ext cx="0" cy="23812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32" name="Line 34"/>
          <p:cNvSpPr>
            <a:spLocks noChangeShapeType="1"/>
          </p:cNvSpPr>
          <p:nvPr/>
        </p:nvSpPr>
        <p:spPr bwMode="auto">
          <a:xfrm>
            <a:off x="4441539" y="4562476"/>
            <a:ext cx="0" cy="23812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33" name="Line 35"/>
          <p:cNvSpPr>
            <a:spLocks noChangeShapeType="1"/>
          </p:cNvSpPr>
          <p:nvPr/>
        </p:nvSpPr>
        <p:spPr bwMode="auto">
          <a:xfrm>
            <a:off x="4466459" y="5238751"/>
            <a:ext cx="0" cy="23812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13334" name="Rectangle 36"/>
          <p:cNvSpPr>
            <a:spLocks noChangeArrowheads="1"/>
          </p:cNvSpPr>
          <p:nvPr/>
        </p:nvSpPr>
        <p:spPr bwMode="auto">
          <a:xfrm>
            <a:off x="1912940" y="3440114"/>
            <a:ext cx="1360313" cy="446087"/>
          </a:xfrm>
          <a:prstGeom prst="rect">
            <a:avLst/>
          </a:prstGeom>
          <a:solidFill>
            <a:srgbClr val="C2E0FF"/>
          </a:solidFill>
          <a:ln w="19050">
            <a:solidFill>
              <a:schemeClr val="bg2"/>
            </a:solidFill>
            <a:prstDash val="dash"/>
            <a:miter lim="800000"/>
            <a:headEnd type="none" w="sm" len="sm"/>
            <a:tailEnd type="none" w="sm" len="sm"/>
          </a:ln>
        </p:spPr>
        <p:txBody>
          <a:bodyPr wrap="none"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400">
                <a:solidFill>
                  <a:srgbClr val="000000"/>
                </a:solidFill>
                <a:latin typeface="Myriad Pro Light" charset="0"/>
              </a:rPr>
              <a:t>Limitation</a:t>
            </a:r>
          </a:p>
          <a:p>
            <a:r>
              <a:rPr lang="en-GB" altLang="de-DE" sz="1400">
                <a:solidFill>
                  <a:srgbClr val="000000"/>
                </a:solidFill>
                <a:latin typeface="Myriad Pro Light" charset="0"/>
              </a:rPr>
              <a:t>Procedure</a:t>
            </a:r>
          </a:p>
        </p:txBody>
      </p:sp>
      <p:sp>
        <p:nvSpPr>
          <p:cNvPr id="13335" name="Line 37"/>
          <p:cNvSpPr>
            <a:spLocks noChangeShapeType="1"/>
          </p:cNvSpPr>
          <p:nvPr/>
        </p:nvSpPr>
        <p:spPr bwMode="auto">
          <a:xfrm>
            <a:off x="2600426" y="3886201"/>
            <a:ext cx="0" cy="701675"/>
          </a:xfrm>
          <a:prstGeom prst="line">
            <a:avLst/>
          </a:prstGeom>
          <a:noFill/>
          <a:ln w="19050">
            <a:solidFill>
              <a:schemeClr val="bg2"/>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de-DE"/>
          </a:p>
        </p:txBody>
      </p:sp>
      <p:sp>
        <p:nvSpPr>
          <p:cNvPr id="26" name="Rectangle 5"/>
          <p:cNvSpPr>
            <a:spLocks noChangeArrowheads="1"/>
          </p:cNvSpPr>
          <p:nvPr/>
        </p:nvSpPr>
        <p:spPr bwMode="auto">
          <a:xfrm>
            <a:off x="611560" y="548681"/>
            <a:ext cx="8309630" cy="523220"/>
          </a:xfrm>
          <a:prstGeom prst="rect">
            <a:avLst/>
          </a:prstGeom>
          <a:noFill/>
          <a:ln>
            <a:noFill/>
          </a:ln>
          <a:effectLst/>
          <a:extLst/>
        </p:spPr>
        <p:txBody>
          <a:bodyPr wrap="square">
            <a:spAutoFit/>
          </a:bodyPr>
          <a:lstStyle/>
          <a:p>
            <a:pPr algn="l">
              <a:defRPr/>
            </a:pPr>
            <a:r>
              <a:rPr lang="de-CH" sz="1400" dirty="0" smtClean="0">
                <a:solidFill>
                  <a:schemeClr val="bg1"/>
                </a:solidFill>
                <a:latin typeface="+mj-lt"/>
                <a:ea typeface="ＭＳ Ｐゴシック" charset="0"/>
                <a:cs typeface="ＭＳ Ｐゴシック" charset="0"/>
              </a:rPr>
              <a:t>EP </a:t>
            </a:r>
            <a:r>
              <a:rPr lang="de-CH" sz="1400" dirty="0">
                <a:solidFill>
                  <a:schemeClr val="bg1"/>
                </a:solidFill>
                <a:latin typeface="+mj-lt"/>
                <a:ea typeface="ＭＳ Ｐゴシック" charset="0"/>
                <a:cs typeface="ＭＳ Ｐゴシック" charset="0"/>
              </a:rPr>
              <a:t/>
            </a:r>
            <a:br>
              <a:rPr lang="de-CH" sz="1400" dirty="0">
                <a:solidFill>
                  <a:schemeClr val="bg1"/>
                </a:solidFill>
                <a:latin typeface="+mj-lt"/>
                <a:ea typeface="ＭＳ Ｐゴシック" charset="0"/>
                <a:cs typeface="ＭＳ Ｐゴシック" charset="0"/>
              </a:rPr>
            </a:br>
            <a:endParaRPr lang="en-GB" sz="1400" dirty="0">
              <a:solidFill>
                <a:schemeClr val="bg1"/>
              </a:solidFill>
              <a:latin typeface="+mj-lt"/>
              <a:ea typeface="ＭＳ Ｐゴシック" charset="0"/>
              <a:cs typeface="ＭＳ Ｐゴシック" charset="0"/>
            </a:endParaRPr>
          </a:p>
        </p:txBody>
      </p:sp>
      <p:cxnSp>
        <p:nvCxnSpPr>
          <p:cNvPr id="3" name="Gerade Verbindung mit Pfeil 2"/>
          <p:cNvCxnSpPr>
            <a:cxnSpLocks noChangeShapeType="1"/>
          </p:cNvCxnSpPr>
          <p:nvPr/>
        </p:nvCxnSpPr>
        <p:spPr bwMode="auto">
          <a:xfrm flipH="1">
            <a:off x="6858734" y="3070226"/>
            <a:ext cx="1122845" cy="2568575"/>
          </a:xfrm>
          <a:prstGeom prst="straightConnector1">
            <a:avLst/>
          </a:prstGeom>
          <a:noFill/>
          <a:ln w="19050">
            <a:solidFill>
              <a:srgbClr val="FF0000"/>
            </a:solidFill>
            <a:round/>
            <a:headEnd/>
            <a:tailEnd/>
          </a:ln>
          <a:effectLst>
            <a:outerShdw dist="23000" dir="5400000" rotWithShape="0">
              <a:srgbClr val="808080">
                <a:alpha val="34999"/>
              </a:srgbClr>
            </a:outerShdw>
          </a:effectLst>
        </p:spPr>
      </p:cxnSp>
      <p:cxnSp>
        <p:nvCxnSpPr>
          <p:cNvPr id="13338" name="Gerade Verbindung mit Pfeil 6"/>
          <p:cNvCxnSpPr>
            <a:cxnSpLocks noChangeShapeType="1"/>
          </p:cNvCxnSpPr>
          <p:nvPr/>
        </p:nvCxnSpPr>
        <p:spPr bwMode="auto">
          <a:xfrm>
            <a:off x="8701312" y="3378200"/>
            <a:ext cx="844332" cy="914400"/>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cxnSp>
      <p:sp>
        <p:nvSpPr>
          <p:cNvPr id="13339" name="Textfeld 7"/>
          <p:cNvSpPr txBox="1">
            <a:spLocks noChangeArrowheads="1"/>
          </p:cNvSpPr>
          <p:nvPr/>
        </p:nvSpPr>
        <p:spPr bwMode="auto">
          <a:xfrm>
            <a:off x="5474967" y="3532188"/>
            <a:ext cx="2094612" cy="646331"/>
          </a:xfrm>
          <a:prstGeom prst="rect">
            <a:avLst/>
          </a:prstGeom>
          <a:noFill/>
          <a:ln w="1905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de-DE" altLang="de-DE" sz="1800"/>
              <a:t>No national nullity </a:t>
            </a:r>
          </a:p>
          <a:p>
            <a:r>
              <a:rPr lang="de-DE" altLang="de-DE" sz="1800"/>
              <a:t>possible </a:t>
            </a:r>
          </a:p>
        </p:txBody>
      </p:sp>
      <p:sp>
        <p:nvSpPr>
          <p:cNvPr id="13340" name="Textfeld 31"/>
          <p:cNvSpPr txBox="1">
            <a:spLocks noChangeArrowheads="1"/>
          </p:cNvSpPr>
          <p:nvPr/>
        </p:nvSpPr>
        <p:spPr bwMode="auto">
          <a:xfrm>
            <a:off x="7596336" y="5013176"/>
            <a:ext cx="160977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de-DE" altLang="de-DE" sz="1800" dirty="0"/>
              <a:t>German </a:t>
            </a:r>
            <a:r>
              <a:rPr lang="de-DE" altLang="de-DE" sz="1800" dirty="0" err="1"/>
              <a:t>Fed</a:t>
            </a:r>
            <a:r>
              <a:rPr lang="de-DE" altLang="de-DE" sz="1800" dirty="0"/>
              <a:t>. </a:t>
            </a:r>
          </a:p>
          <a:p>
            <a:r>
              <a:rPr lang="de-DE" altLang="de-DE" sz="1800" dirty="0"/>
              <a:t>Patent Court </a:t>
            </a:r>
          </a:p>
        </p:txBody>
      </p:sp>
      <p:pic>
        <p:nvPicPr>
          <p:cNvPr id="13341" name="Bild 9"/>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0352" y="3645024"/>
            <a:ext cx="1194672" cy="116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42" name="Bild 10"/>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7569" y="1617664"/>
            <a:ext cx="2024345" cy="1684337"/>
          </a:xfrm>
          <a:prstGeom prst="rect">
            <a:avLst/>
          </a:prstGeom>
          <a:noFill/>
          <a:ln w="19050">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31" name="Titel 30"/>
          <p:cNvSpPr>
            <a:spLocks noGrp="1"/>
          </p:cNvSpPr>
          <p:nvPr>
            <p:ph type="title"/>
          </p:nvPr>
        </p:nvSpPr>
        <p:spPr>
          <a:xfrm>
            <a:off x="251520" y="620688"/>
            <a:ext cx="8496945" cy="648072"/>
          </a:xfrm>
        </p:spPr>
        <p:txBody>
          <a:bodyPr/>
          <a:lstStyle/>
          <a:p>
            <a:r>
              <a:rPr lang="de-DE" sz="2800" dirty="0" err="1" smtClean="0"/>
              <a:t>Procedure</a:t>
            </a:r>
            <a:r>
              <a:rPr lang="de-DE" sz="2800" dirty="0" smtClean="0"/>
              <a:t> after EP Patent Grant</a:t>
            </a:r>
            <a:r>
              <a:rPr lang="de-DE" dirty="0" smtClean="0"/>
              <a:t> </a:t>
            </a:r>
            <a:endParaRPr lang="de-DE" dirty="0"/>
          </a:p>
        </p:txBody>
      </p:sp>
      <p:sp>
        <p:nvSpPr>
          <p:cNvPr id="33" name="Fußzeilenplatzhalter 32"/>
          <p:cNvSpPr>
            <a:spLocks noGrp="1"/>
          </p:cNvSpPr>
          <p:nvPr>
            <p:ph type="ftr" sz="quarter" idx="11"/>
          </p:nvPr>
        </p:nvSpPr>
        <p:spPr/>
        <p:txBody>
          <a:bodyPr/>
          <a:lstStyle/>
          <a:p>
            <a:pPr>
              <a:defRPr/>
            </a:pPr>
            <a:r>
              <a:rPr lang="en-US" smtClean="0"/>
              <a:t>Ahmedabad, February 2015</a:t>
            </a:r>
            <a:endParaRPr lang="de-DE" dirty="0"/>
          </a:p>
        </p:txBody>
      </p:sp>
      <p:sp>
        <p:nvSpPr>
          <p:cNvPr id="34" name="Foliennummernplatzhalter 33"/>
          <p:cNvSpPr>
            <a:spLocks noGrp="1"/>
          </p:cNvSpPr>
          <p:nvPr>
            <p:ph type="sldNum" sz="quarter" idx="10"/>
          </p:nvPr>
        </p:nvSpPr>
        <p:spPr/>
        <p:txBody>
          <a:bodyPr/>
          <a:lstStyle/>
          <a:p>
            <a:pPr>
              <a:defRPr/>
            </a:pPr>
            <a:fld id="{A87EB470-1FBF-4621-BA5C-EEA70FCFD6AA}" type="slidenum">
              <a:rPr lang="de-DE" smtClean="0"/>
              <a:pPr>
                <a:defRPr/>
              </a:pPr>
              <a:t>4</a:t>
            </a:fld>
            <a:endParaRPr lang="de-DE"/>
          </a:p>
        </p:txBody>
      </p:sp>
    </p:spTree>
    <p:extLst>
      <p:ext uri="{BB962C8B-B14F-4D97-AF65-F5344CB8AC3E}">
        <p14:creationId xmlns="" xmlns:p14="http://schemas.microsoft.com/office/powerpoint/2010/main" val="375258287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sz="2800" kern="1200" dirty="0" smtClean="0">
                <a:solidFill>
                  <a:srgbClr val="003771"/>
                </a:solidFill>
                <a:latin typeface="NewsGoth BT" pitchFamily="34" charset="0"/>
                <a:ea typeface="+mn-ea"/>
                <a:cs typeface="+mn-cs"/>
              </a:rPr>
              <a:t>Computer </a:t>
            </a:r>
            <a:r>
              <a:rPr lang="de-DE" sz="2800" kern="1200" dirty="0" err="1" smtClean="0">
                <a:solidFill>
                  <a:srgbClr val="003771"/>
                </a:solidFill>
                <a:latin typeface="NewsGoth BT" pitchFamily="34" charset="0"/>
                <a:ea typeface="+mn-ea"/>
                <a:cs typeface="+mn-cs"/>
              </a:rPr>
              <a:t>Implemented</a:t>
            </a:r>
            <a:r>
              <a:rPr lang="de-DE" sz="2800" kern="1200" dirty="0" smtClean="0">
                <a:solidFill>
                  <a:srgbClr val="003771"/>
                </a:solidFill>
                <a:latin typeface="NewsGoth BT" pitchFamily="34" charset="0"/>
                <a:ea typeface="+mn-ea"/>
                <a:cs typeface="+mn-cs"/>
              </a:rPr>
              <a:t> </a:t>
            </a:r>
            <a:r>
              <a:rPr lang="de-DE" sz="2800" kern="1200" dirty="0" err="1" smtClean="0">
                <a:solidFill>
                  <a:srgbClr val="003771"/>
                </a:solidFill>
                <a:latin typeface="NewsGoth BT" pitchFamily="34" charset="0"/>
                <a:ea typeface="+mn-ea"/>
                <a:cs typeface="+mn-cs"/>
              </a:rPr>
              <a:t>Inventions</a:t>
            </a:r>
            <a:r>
              <a:rPr lang="de-DE" sz="2800" kern="1200" dirty="0" smtClean="0">
                <a:solidFill>
                  <a:srgbClr val="003771"/>
                </a:solidFill>
                <a:latin typeface="NewsGoth BT" pitchFamily="34" charset="0"/>
                <a:ea typeface="+mn-ea"/>
                <a:cs typeface="+mn-cs"/>
              </a:rPr>
              <a:t/>
            </a:r>
            <a:br>
              <a:rPr lang="de-DE" sz="2800" kern="1200" dirty="0" smtClean="0">
                <a:solidFill>
                  <a:srgbClr val="003771"/>
                </a:solidFill>
                <a:latin typeface="NewsGoth BT" pitchFamily="34" charset="0"/>
                <a:ea typeface="+mn-ea"/>
                <a:cs typeface="+mn-cs"/>
              </a:rPr>
            </a:br>
            <a:r>
              <a:rPr lang="de-DE" sz="2000" kern="1200" dirty="0" err="1" smtClean="0">
                <a:solidFill>
                  <a:srgbClr val="003771">
                    <a:lumMod val="60000"/>
                    <a:lumOff val="40000"/>
                  </a:srgbClr>
                </a:solidFill>
                <a:latin typeface="NewsGoth BT" pitchFamily="34" charset="0"/>
                <a:ea typeface="+mn-ea"/>
                <a:cs typeface="+mn-cs"/>
              </a:rPr>
              <a:t>Decision</a:t>
            </a:r>
            <a:r>
              <a:rPr lang="de-DE" sz="2000" kern="1200" dirty="0" smtClean="0">
                <a:solidFill>
                  <a:srgbClr val="003771">
                    <a:lumMod val="60000"/>
                    <a:lumOff val="40000"/>
                  </a:srgbClr>
                </a:solidFill>
                <a:latin typeface="NewsGoth BT" pitchFamily="34" charset="0"/>
                <a:ea typeface="+mn-ea"/>
                <a:cs typeface="+mn-cs"/>
              </a:rPr>
              <a:t> </a:t>
            </a:r>
            <a:r>
              <a:rPr lang="de-DE" sz="2000" kern="1200" dirty="0" err="1" smtClean="0">
                <a:solidFill>
                  <a:srgbClr val="003771">
                    <a:lumMod val="60000"/>
                    <a:lumOff val="40000"/>
                  </a:srgbClr>
                </a:solidFill>
                <a:latin typeface="NewsGoth BT" pitchFamily="34" charset="0"/>
                <a:ea typeface="+mn-ea"/>
                <a:cs typeface="+mn-cs"/>
              </a:rPr>
              <a:t>of</a:t>
            </a:r>
            <a:r>
              <a:rPr lang="de-DE" sz="2000" kern="1200" dirty="0" smtClean="0">
                <a:solidFill>
                  <a:srgbClr val="003771">
                    <a:lumMod val="60000"/>
                    <a:lumOff val="40000"/>
                  </a:srgbClr>
                </a:solidFill>
                <a:latin typeface="NewsGoth BT" pitchFamily="34" charset="0"/>
                <a:ea typeface="+mn-ea"/>
                <a:cs typeface="+mn-cs"/>
              </a:rPr>
              <a:t> </a:t>
            </a:r>
            <a:r>
              <a:rPr lang="de-DE" sz="2000" kern="1200" dirty="0" err="1" smtClean="0">
                <a:solidFill>
                  <a:srgbClr val="003771">
                    <a:lumMod val="60000"/>
                    <a:lumOff val="40000"/>
                  </a:srgbClr>
                </a:solidFill>
                <a:latin typeface="NewsGoth BT" pitchFamily="34" charset="0"/>
                <a:ea typeface="+mn-ea"/>
                <a:cs typeface="+mn-cs"/>
              </a:rPr>
              <a:t>the</a:t>
            </a:r>
            <a:r>
              <a:rPr lang="de-DE" sz="2000" kern="1200" dirty="0" smtClean="0">
                <a:solidFill>
                  <a:srgbClr val="003771">
                    <a:lumMod val="60000"/>
                    <a:lumOff val="40000"/>
                  </a:srgbClr>
                </a:solidFill>
                <a:latin typeface="NewsGoth BT" pitchFamily="34" charset="0"/>
                <a:ea typeface="+mn-ea"/>
                <a:cs typeface="+mn-cs"/>
              </a:rPr>
              <a:t> </a:t>
            </a:r>
            <a:r>
              <a:rPr lang="de-DE" sz="2000" kern="1200" dirty="0" err="1" smtClean="0">
                <a:solidFill>
                  <a:srgbClr val="003771">
                    <a:lumMod val="60000"/>
                    <a:lumOff val="40000"/>
                  </a:srgbClr>
                </a:solidFill>
                <a:latin typeface="NewsGoth BT" pitchFamily="34" charset="0"/>
                <a:ea typeface="+mn-ea"/>
                <a:cs typeface="+mn-cs"/>
              </a:rPr>
              <a:t>Enlarged</a:t>
            </a:r>
            <a:r>
              <a:rPr lang="de-DE" sz="2000" kern="1200" dirty="0" smtClean="0">
                <a:solidFill>
                  <a:srgbClr val="003771">
                    <a:lumMod val="60000"/>
                    <a:lumOff val="40000"/>
                  </a:srgbClr>
                </a:solidFill>
                <a:latin typeface="NewsGoth BT" pitchFamily="34" charset="0"/>
                <a:ea typeface="+mn-ea"/>
                <a:cs typeface="+mn-cs"/>
              </a:rPr>
              <a:t> Board </a:t>
            </a:r>
            <a:r>
              <a:rPr lang="de-DE" sz="2000" kern="1200" dirty="0" err="1" smtClean="0">
                <a:solidFill>
                  <a:srgbClr val="003771">
                    <a:lumMod val="60000"/>
                    <a:lumOff val="40000"/>
                  </a:srgbClr>
                </a:solidFill>
                <a:latin typeface="NewsGoth BT" pitchFamily="34" charset="0"/>
                <a:ea typeface="+mn-ea"/>
                <a:cs typeface="+mn-cs"/>
              </a:rPr>
              <a:t>of</a:t>
            </a:r>
            <a:r>
              <a:rPr lang="de-DE" sz="2000" kern="1200" dirty="0" smtClean="0">
                <a:solidFill>
                  <a:srgbClr val="003771">
                    <a:lumMod val="60000"/>
                    <a:lumOff val="40000"/>
                  </a:srgbClr>
                </a:solidFill>
                <a:latin typeface="NewsGoth BT" pitchFamily="34" charset="0"/>
                <a:ea typeface="+mn-ea"/>
                <a:cs typeface="+mn-cs"/>
              </a:rPr>
              <a:t> Appeal G 3/08 </a:t>
            </a:r>
            <a:br>
              <a:rPr lang="de-DE" sz="2000" kern="1200" dirty="0" smtClean="0">
                <a:solidFill>
                  <a:srgbClr val="003771">
                    <a:lumMod val="60000"/>
                    <a:lumOff val="40000"/>
                  </a:srgbClr>
                </a:solidFill>
                <a:latin typeface="NewsGoth BT" pitchFamily="34" charset="0"/>
                <a:ea typeface="+mn-ea"/>
                <a:cs typeface="+mn-cs"/>
              </a:rPr>
            </a:br>
            <a:endParaRPr lang="de-DE" dirty="0"/>
          </a:p>
        </p:txBody>
      </p:sp>
      <p:sp>
        <p:nvSpPr>
          <p:cNvPr id="3" name="Inhaltsplatzhalter 2"/>
          <p:cNvSpPr>
            <a:spLocks noGrp="1"/>
          </p:cNvSpPr>
          <p:nvPr>
            <p:ph idx="1"/>
          </p:nvPr>
        </p:nvSpPr>
        <p:spPr>
          <a:xfrm>
            <a:off x="1043608" y="1772816"/>
            <a:ext cx="6881192" cy="4608512"/>
          </a:xfrm>
        </p:spPr>
        <p:txBody>
          <a:bodyPr/>
          <a:lstStyle/>
          <a:p>
            <a:pPr marL="0" indent="0">
              <a:buNone/>
            </a:pPr>
            <a:r>
              <a:rPr lang="en-US" sz="1600" dirty="0" smtClean="0">
                <a:solidFill>
                  <a:srgbClr val="FF0000"/>
                </a:solidFill>
              </a:rPr>
              <a:t>However, the Enlarged Board of Appeal made a very important clarification (paragraph 12.2.2 on page 50 of G 3/08): </a:t>
            </a:r>
            <a:r>
              <a:rPr lang="en-US" sz="1200" dirty="0" smtClean="0">
                <a:solidFill>
                  <a:srgbClr val="FF0000"/>
                </a:solidFill>
              </a:rPr>
              <a:t> </a:t>
            </a:r>
            <a:endParaRPr lang="de-DE" sz="1200" dirty="0" smtClean="0">
              <a:solidFill>
                <a:srgbClr val="FF0000"/>
              </a:solidFill>
            </a:endParaRPr>
          </a:p>
          <a:p>
            <a:pPr marL="0" indent="0">
              <a:buNone/>
            </a:pPr>
            <a:r>
              <a:rPr lang="en-US" sz="1400" i="1" dirty="0" smtClean="0"/>
              <a:t>“It is in fact a well-established principle that features which would, taken in isolation, belong to the matters excluded from patentability by Article 52(2) EPC may nonetheless contribute to the technical character of a claimed invention, and therefore cannot be discarded in the consideration of the inventive step. This principle was already laid down, albeit in the context of the so-called “contribution approach”, in one of the earliest decisions of the Boards of Appeal to deal with Article 52(2) EPC, namely T 208/84, VICOM (Reasons, point 4 ff.).”</a:t>
            </a:r>
            <a:endParaRPr lang="de-DE" sz="1400" dirty="0" smtClean="0"/>
          </a:p>
          <a:p>
            <a:pPr marL="0" indent="0">
              <a:buNone/>
            </a:pPr>
            <a:r>
              <a:rPr lang="en-US" sz="1400" i="1" dirty="0" smtClean="0"/>
              <a:t> </a:t>
            </a:r>
            <a:endParaRPr lang="de-DE" sz="1400" dirty="0" smtClean="0"/>
          </a:p>
          <a:p>
            <a:pPr marL="0" indent="0">
              <a:buNone/>
            </a:pPr>
            <a:r>
              <a:rPr lang="en-US" sz="1600" dirty="0" smtClean="0">
                <a:solidFill>
                  <a:srgbClr val="FF0000"/>
                </a:solidFill>
              </a:rPr>
              <a:t>This paragraph clearly states that so-called non-technical features, namely features which when taken in isolation are excluded from patentability as being non-technical features, have to be considered in the examination of the inventive step </a:t>
            </a:r>
            <a:r>
              <a:rPr lang="en-US" sz="1600" u="sng" dirty="0" smtClean="0">
                <a:solidFill>
                  <a:srgbClr val="FF0000"/>
                </a:solidFill>
              </a:rPr>
              <a:t>if they contribute to the technical character.</a:t>
            </a:r>
            <a:r>
              <a:rPr lang="en-US" sz="1600" dirty="0" smtClean="0">
                <a:solidFill>
                  <a:srgbClr val="FF0000"/>
                </a:solidFill>
              </a:rPr>
              <a:t> This means that any non-technical feature which cooperates with other technical features in the claim to solve a technical problem cannot be deleted in examining the inventive step.</a:t>
            </a:r>
            <a:endParaRPr lang="de-DE" sz="1600" dirty="0" smtClean="0">
              <a:solidFill>
                <a:srgbClr val="FF0000"/>
              </a:solidFill>
            </a:endParaRPr>
          </a:p>
          <a:p>
            <a:pPr>
              <a:buNone/>
            </a:pPr>
            <a:r>
              <a:rPr lang="en-US" dirty="0" smtClean="0"/>
              <a:t> </a:t>
            </a:r>
            <a:endParaRPr lang="de-DE" dirty="0" smtClean="0"/>
          </a:p>
          <a:p>
            <a:endParaRPr lang="de-DE" dirty="0"/>
          </a:p>
        </p:txBody>
      </p:sp>
      <p:sp>
        <p:nvSpPr>
          <p:cNvPr id="4" name="Fußzeilenplatzhalter 3"/>
          <p:cNvSpPr>
            <a:spLocks noGrp="1"/>
          </p:cNvSpPr>
          <p:nvPr>
            <p:ph type="ftr" sz="quarter" idx="11"/>
          </p:nvPr>
        </p:nvSpPr>
        <p:spPr/>
        <p:txBody>
          <a:bodyPr/>
          <a:lstStyle/>
          <a:p>
            <a:pPr>
              <a:defRPr/>
            </a:pPr>
            <a:r>
              <a:rPr lang="de-DE" smtClean="0"/>
              <a:t>Ahmedabad, February 2015</a:t>
            </a:r>
            <a:endParaRPr lang="de-DE" dirty="0"/>
          </a:p>
        </p:txBody>
      </p:sp>
      <p:sp>
        <p:nvSpPr>
          <p:cNvPr id="7" name="Foliennummernplatzhalter 6"/>
          <p:cNvSpPr>
            <a:spLocks noGrp="1"/>
          </p:cNvSpPr>
          <p:nvPr>
            <p:ph type="sldNum" sz="quarter" idx="10"/>
          </p:nvPr>
        </p:nvSpPr>
        <p:spPr/>
        <p:txBody>
          <a:bodyPr/>
          <a:lstStyle/>
          <a:p>
            <a:pPr>
              <a:defRPr/>
            </a:pPr>
            <a:fld id="{4114FB16-8069-4248-AEAE-44DF4E24B011}" type="slidenum">
              <a:rPr lang="de-DE" smtClean="0"/>
              <a:pPr>
                <a:defRPr/>
              </a:pPr>
              <a:t>40</a:t>
            </a:fld>
            <a:endParaRPr 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bwMode="auto">
          <a:xfrm>
            <a:off x="470540" y="158750"/>
            <a:ext cx="8541533"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smtClean="0"/>
              <a:t/>
            </a:r>
            <a:br>
              <a:rPr lang="en-US" sz="3600" dirty="0" smtClean="0"/>
            </a:br>
            <a:r>
              <a:rPr lang="en-US" sz="2800" dirty="0" smtClean="0"/>
              <a:t>Double patenting at the EPO </a:t>
            </a:r>
            <a:br>
              <a:rPr lang="en-US" sz="2800" dirty="0" smtClean="0"/>
            </a:br>
            <a:r>
              <a:rPr lang="en-US" sz="2000" dirty="0" smtClean="0">
                <a:solidFill>
                  <a:srgbClr val="666699"/>
                </a:solidFill>
              </a:rPr>
              <a:t>What is double patenting?</a:t>
            </a:r>
          </a:p>
        </p:txBody>
      </p:sp>
      <p:sp>
        <p:nvSpPr>
          <p:cNvPr id="5122" name="Rectangle 3"/>
          <p:cNvSpPr>
            <a:spLocks noGrp="1" noChangeArrowheads="1"/>
          </p:cNvSpPr>
          <p:nvPr>
            <p:ph type="body" idx="1"/>
          </p:nvPr>
        </p:nvSpPr>
        <p:spPr bwMode="auto">
          <a:xfrm>
            <a:off x="557025" y="1665288"/>
            <a:ext cx="8290873" cy="4495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2000" dirty="0" smtClean="0"/>
              <a:t>Grant of a patent for</a:t>
            </a:r>
          </a:p>
          <a:p>
            <a:pPr>
              <a:lnSpc>
                <a:spcPct val="90000"/>
              </a:lnSpc>
              <a:buFontTx/>
              <a:buChar char="-"/>
            </a:pPr>
            <a:r>
              <a:rPr lang="en-US" sz="2000" dirty="0" smtClean="0"/>
              <a:t>the same invention (</a:t>
            </a:r>
            <a:r>
              <a:rPr lang="en-US" sz="2000" dirty="0" smtClean="0">
                <a:sym typeface="Wingdings" pitchFamily="2" charset="2"/>
              </a:rPr>
              <a:t> claims, not description!)</a:t>
            </a:r>
            <a:endParaRPr lang="en-US" sz="2000" dirty="0" smtClean="0"/>
          </a:p>
          <a:p>
            <a:pPr>
              <a:lnSpc>
                <a:spcPct val="90000"/>
              </a:lnSpc>
              <a:buFontTx/>
              <a:buChar char="-"/>
            </a:pPr>
            <a:r>
              <a:rPr lang="en-US" sz="2000" dirty="0" smtClean="0"/>
              <a:t>the same applicant</a:t>
            </a:r>
          </a:p>
          <a:p>
            <a:pPr>
              <a:lnSpc>
                <a:spcPct val="90000"/>
              </a:lnSpc>
              <a:buFontTx/>
              <a:buChar char="-"/>
            </a:pPr>
            <a:r>
              <a:rPr lang="en-US" sz="2000" dirty="0" smtClean="0"/>
              <a:t>the same country/countries, and</a:t>
            </a:r>
          </a:p>
          <a:p>
            <a:pPr>
              <a:lnSpc>
                <a:spcPct val="90000"/>
              </a:lnSpc>
              <a:buFontTx/>
              <a:buChar char="-"/>
            </a:pPr>
            <a:r>
              <a:rPr lang="en-US" sz="2000" dirty="0" smtClean="0"/>
              <a:t>the same filing/priority date</a:t>
            </a:r>
          </a:p>
          <a:p>
            <a:pPr>
              <a:lnSpc>
                <a:spcPct val="90000"/>
              </a:lnSpc>
              <a:buFontTx/>
              <a:buNone/>
            </a:pPr>
            <a:r>
              <a:rPr lang="en-US" sz="2000" dirty="0" smtClean="0"/>
              <a:t>	</a:t>
            </a:r>
          </a:p>
          <a:p>
            <a:pPr>
              <a:lnSpc>
                <a:spcPct val="90000"/>
              </a:lnSpc>
            </a:pPr>
            <a:r>
              <a:rPr lang="en-US" sz="1800" dirty="0" smtClean="0"/>
              <a:t>No explicit provisions in the EPC regarding double patenting</a:t>
            </a:r>
          </a:p>
          <a:p>
            <a:pPr>
              <a:lnSpc>
                <a:spcPct val="90000"/>
              </a:lnSpc>
            </a:pPr>
            <a:r>
              <a:rPr lang="en-US" sz="1800" dirty="0" smtClean="0"/>
              <a:t>BUT: According to the EPO it is </a:t>
            </a:r>
            <a:r>
              <a:rPr lang="ja-JP" altLang="en-US" sz="1800" smtClean="0">
                <a:latin typeface="Arial" pitchFamily="34" charset="0"/>
              </a:rPr>
              <a:t>“</a:t>
            </a:r>
            <a:r>
              <a:rPr lang="en-US" altLang="ja-JP" sz="1800" dirty="0" smtClean="0"/>
              <a:t>an accepted principle in most patent systems that two patents cannot be granted to the same applicant for one invention.</a:t>
            </a:r>
            <a:r>
              <a:rPr lang="ja-JP" altLang="en-US" sz="1800" smtClean="0">
                <a:latin typeface="Arial" pitchFamily="34" charset="0"/>
              </a:rPr>
              <a:t>”</a:t>
            </a:r>
            <a:r>
              <a:rPr lang="en-US" altLang="ja-JP" sz="1800" dirty="0" smtClean="0"/>
              <a:t> (Guidelines C-IV, 7.4) </a:t>
            </a:r>
          </a:p>
          <a:p>
            <a:pPr>
              <a:lnSpc>
                <a:spcPct val="90000"/>
              </a:lnSpc>
            </a:pPr>
            <a:r>
              <a:rPr lang="en-US" sz="1800" dirty="0" smtClean="0"/>
              <a:t>Relevant e.g. for divisional applications</a:t>
            </a:r>
          </a:p>
          <a:p>
            <a:pPr>
              <a:lnSpc>
                <a:spcPct val="90000"/>
              </a:lnSpc>
            </a:pPr>
            <a:r>
              <a:rPr lang="en-US" sz="1800" dirty="0" smtClean="0"/>
              <a:t>Parent and divisional </a:t>
            </a:r>
            <a:r>
              <a:rPr lang="ja-JP" altLang="en-US" sz="1800" smtClean="0">
                <a:latin typeface="Arial" pitchFamily="34" charset="0"/>
              </a:rPr>
              <a:t>“</a:t>
            </a:r>
            <a:r>
              <a:rPr lang="en-US" altLang="ja-JP" sz="1800" dirty="0" smtClean="0"/>
              <a:t>must not contain claims of substantially identical scope, but also that one application must not claim the subject-matter claimed in the other, even in different words.</a:t>
            </a:r>
            <a:r>
              <a:rPr lang="ja-JP" altLang="en-US" sz="1800" smtClean="0">
                <a:latin typeface="Arial" pitchFamily="34" charset="0"/>
              </a:rPr>
              <a:t>”</a:t>
            </a:r>
            <a:r>
              <a:rPr lang="en-US" altLang="ja-JP" sz="1800" dirty="0" smtClean="0"/>
              <a:t> (Guidelines C-VI, 9.1.6)</a:t>
            </a:r>
            <a:endParaRPr lang="en-US" sz="1800" dirty="0" smtClean="0"/>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41</a:t>
            </a:fld>
            <a:endParaRPr lang="de-DE"/>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bwMode="auto">
          <a:xfrm>
            <a:off x="470540" y="158750"/>
            <a:ext cx="8541533"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dirty="0" smtClean="0"/>
              <a:t/>
            </a:r>
            <a:br>
              <a:rPr lang="en-US" sz="2800" dirty="0" smtClean="0"/>
            </a:br>
            <a:r>
              <a:rPr lang="en-US" sz="2800" dirty="0" smtClean="0"/>
              <a:t>Double patenting at the EPO </a:t>
            </a:r>
            <a:br>
              <a:rPr lang="en-US" sz="2800" dirty="0" smtClean="0"/>
            </a:br>
            <a:r>
              <a:rPr lang="en-US" sz="2000" dirty="0" smtClean="0">
                <a:solidFill>
                  <a:srgbClr val="666699"/>
                </a:solidFill>
              </a:rPr>
              <a:t>Case law – more questions than answers</a:t>
            </a:r>
          </a:p>
        </p:txBody>
      </p:sp>
      <p:sp>
        <p:nvSpPr>
          <p:cNvPr id="7170" name="Rectangle 3"/>
          <p:cNvSpPr>
            <a:spLocks noGrp="1" noChangeArrowheads="1"/>
          </p:cNvSpPr>
          <p:nvPr>
            <p:ph type="body" idx="1"/>
          </p:nvPr>
        </p:nvSpPr>
        <p:spPr bwMode="auto">
          <a:xfrm>
            <a:off x="557025" y="1665288"/>
            <a:ext cx="8290873" cy="4495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US" sz="1600" u="sng" dirty="0" smtClean="0"/>
          </a:p>
          <a:p>
            <a:pPr>
              <a:lnSpc>
                <a:spcPct val="90000"/>
              </a:lnSpc>
              <a:buFontTx/>
              <a:buNone/>
            </a:pPr>
            <a:r>
              <a:rPr lang="en-US" sz="1600" u="sng" dirty="0" smtClean="0"/>
              <a:t>T 307/03</a:t>
            </a:r>
          </a:p>
          <a:p>
            <a:pPr>
              <a:lnSpc>
                <a:spcPct val="90000"/>
              </a:lnSpc>
            </a:pPr>
            <a:r>
              <a:rPr lang="en-US" sz="1600" dirty="0" smtClean="0"/>
              <a:t>Art. 60(1) EPC (Right to </a:t>
            </a:r>
            <a:r>
              <a:rPr lang="en-US" sz="1600" dirty="0" smtClean="0">
                <a:solidFill>
                  <a:srgbClr val="FF0000"/>
                </a:solidFill>
              </a:rPr>
              <a:t>a</a:t>
            </a:r>
            <a:r>
              <a:rPr lang="en-US" sz="1600" dirty="0" smtClean="0"/>
              <a:t> European Patent) </a:t>
            </a:r>
            <a:r>
              <a:rPr lang="en-US" sz="1600" dirty="0" smtClean="0">
                <a:sym typeface="Wingdings" pitchFamily="2" charset="2"/>
              </a:rPr>
              <a:t></a:t>
            </a:r>
            <a:r>
              <a:rPr lang="en-US" sz="1600" dirty="0" smtClean="0"/>
              <a:t> </a:t>
            </a:r>
            <a:r>
              <a:rPr lang="ja-JP" altLang="en-US" sz="1600" smtClean="0">
                <a:latin typeface="Arial" pitchFamily="34" charset="0"/>
              </a:rPr>
              <a:t>“</a:t>
            </a:r>
            <a:r>
              <a:rPr lang="en-US" altLang="ja-JP" sz="1600" dirty="0" smtClean="0"/>
              <a:t>right to the grant of </a:t>
            </a:r>
            <a:r>
              <a:rPr lang="en-US" altLang="ja-JP" sz="1600" dirty="0" smtClean="0">
                <a:solidFill>
                  <a:srgbClr val="FF0000"/>
                </a:solidFill>
              </a:rPr>
              <a:t>one and only one</a:t>
            </a:r>
            <a:r>
              <a:rPr lang="en-US" altLang="ja-JP" sz="1600" dirty="0" smtClean="0"/>
              <a:t> patent [...] for a particular invention</a:t>
            </a:r>
            <a:r>
              <a:rPr lang="ja-JP" altLang="en-US" sz="1600" smtClean="0">
                <a:latin typeface="Arial" pitchFamily="34" charset="0"/>
              </a:rPr>
              <a:t>”</a:t>
            </a:r>
            <a:endParaRPr lang="en-US" altLang="ja-JP" sz="1600" dirty="0" smtClean="0"/>
          </a:p>
          <a:p>
            <a:pPr>
              <a:lnSpc>
                <a:spcPct val="90000"/>
              </a:lnSpc>
            </a:pPr>
            <a:r>
              <a:rPr lang="en-US" sz="1600" dirty="0" smtClean="0"/>
              <a:t>Exhaustion of right to grant of patent</a:t>
            </a:r>
          </a:p>
          <a:p>
            <a:pPr>
              <a:lnSpc>
                <a:spcPct val="90000"/>
              </a:lnSpc>
            </a:pPr>
            <a:r>
              <a:rPr lang="en-US" sz="1600" dirty="0" smtClean="0"/>
              <a:t>Reference to national law (UK)</a:t>
            </a:r>
          </a:p>
          <a:p>
            <a:pPr>
              <a:lnSpc>
                <a:spcPct val="90000"/>
              </a:lnSpc>
            </a:pPr>
            <a:endParaRPr lang="en-US" sz="1600" dirty="0" smtClean="0"/>
          </a:p>
          <a:p>
            <a:pPr>
              <a:lnSpc>
                <a:spcPct val="90000"/>
              </a:lnSpc>
              <a:buFontTx/>
              <a:buNone/>
            </a:pPr>
            <a:r>
              <a:rPr lang="en-US" sz="1600" u="sng" dirty="0" smtClean="0"/>
              <a:t>J 2/01</a:t>
            </a:r>
            <a:r>
              <a:rPr lang="en-US" sz="1600" dirty="0" smtClean="0"/>
              <a:t> (right to file a divisional)</a:t>
            </a:r>
          </a:p>
          <a:p>
            <a:pPr>
              <a:lnSpc>
                <a:spcPct val="90000"/>
              </a:lnSpc>
            </a:pPr>
            <a:r>
              <a:rPr lang="en-US" sz="1600" dirty="0" smtClean="0"/>
              <a:t>Strict interpretation of </a:t>
            </a:r>
            <a:r>
              <a:rPr lang="ja-JP" altLang="en-US" sz="1600" smtClean="0">
                <a:latin typeface="Arial" pitchFamily="34" charset="0"/>
              </a:rPr>
              <a:t>“</a:t>
            </a:r>
            <a:r>
              <a:rPr lang="en-US" altLang="ja-JP" sz="1600" dirty="0" smtClean="0"/>
              <a:t>same applicant</a:t>
            </a:r>
            <a:r>
              <a:rPr lang="ja-JP" altLang="en-US" sz="1600" smtClean="0">
                <a:latin typeface="Arial" pitchFamily="34" charset="0"/>
              </a:rPr>
              <a:t>”</a:t>
            </a:r>
            <a:r>
              <a:rPr lang="en-US" altLang="ja-JP" sz="1600" dirty="0" smtClean="0"/>
              <a:t>: addition of further applicant will get outside it?</a:t>
            </a:r>
          </a:p>
          <a:p>
            <a:pPr>
              <a:lnSpc>
                <a:spcPct val="90000"/>
              </a:lnSpc>
            </a:pPr>
            <a:endParaRPr lang="en-US" sz="1600" dirty="0" smtClean="0"/>
          </a:p>
          <a:p>
            <a:pPr>
              <a:lnSpc>
                <a:spcPct val="90000"/>
              </a:lnSpc>
              <a:buFontTx/>
              <a:buNone/>
            </a:pPr>
            <a:r>
              <a:rPr lang="en-US" sz="1600" u="sng" dirty="0" smtClean="0"/>
              <a:t>G 1/05</a:t>
            </a:r>
          </a:p>
          <a:p>
            <a:pPr>
              <a:lnSpc>
                <a:spcPct val="90000"/>
              </a:lnSpc>
            </a:pPr>
            <a:r>
              <a:rPr lang="ja-JP" altLang="en-US" sz="1600" smtClean="0">
                <a:latin typeface="Arial" pitchFamily="34" charset="0"/>
              </a:rPr>
              <a:t>“</a:t>
            </a:r>
            <a:r>
              <a:rPr lang="en-US" altLang="ja-JP" sz="1600" dirty="0" smtClean="0"/>
              <a:t>[…] applicant has no legitimate interest in proceedings leading to the grant of a second patent for the </a:t>
            </a:r>
            <a:r>
              <a:rPr lang="en-US" altLang="ja-JP" sz="1600" dirty="0" smtClean="0">
                <a:solidFill>
                  <a:srgbClr val="FF0000"/>
                </a:solidFill>
              </a:rPr>
              <a:t>same</a:t>
            </a:r>
            <a:r>
              <a:rPr lang="en-US" altLang="ja-JP" sz="1600" dirty="0" smtClean="0"/>
              <a:t> subject matter […].</a:t>
            </a:r>
            <a:r>
              <a:rPr lang="ja-JP" altLang="en-US" sz="1600" smtClean="0">
                <a:latin typeface="Arial" pitchFamily="34" charset="0"/>
              </a:rPr>
              <a:t>”</a:t>
            </a:r>
            <a:r>
              <a:rPr lang="en-US" altLang="ja-JP" sz="1600" dirty="0" smtClean="0"/>
              <a:t> </a:t>
            </a:r>
            <a:r>
              <a:rPr lang="en-US" altLang="ja-JP" sz="1600" dirty="0" smtClean="0">
                <a:sym typeface="Wingdings" pitchFamily="2" charset="2"/>
              </a:rPr>
              <a:t> What is the </a:t>
            </a:r>
            <a:r>
              <a:rPr lang="ja-JP" altLang="en-US" sz="1600" smtClean="0">
                <a:latin typeface="Arial" pitchFamily="34" charset="0"/>
                <a:sym typeface="Wingdings" pitchFamily="2" charset="2"/>
              </a:rPr>
              <a:t>“</a:t>
            </a:r>
            <a:r>
              <a:rPr lang="en-US" altLang="ja-JP" sz="1600" dirty="0" smtClean="0">
                <a:sym typeface="Wingdings" pitchFamily="2" charset="2"/>
              </a:rPr>
              <a:t>same</a:t>
            </a:r>
            <a:r>
              <a:rPr lang="ja-JP" altLang="en-US" sz="1600" smtClean="0">
                <a:latin typeface="Arial" pitchFamily="34" charset="0"/>
                <a:sym typeface="Wingdings" pitchFamily="2" charset="2"/>
              </a:rPr>
              <a:t>”</a:t>
            </a:r>
            <a:r>
              <a:rPr lang="en-US" altLang="ja-JP" sz="1600" dirty="0" smtClean="0">
                <a:sym typeface="Wingdings" pitchFamily="2" charset="2"/>
              </a:rPr>
              <a:t> subject matter?</a:t>
            </a:r>
            <a:endParaRPr lang="en-US" altLang="ja-JP" sz="1600" dirty="0" smtClean="0"/>
          </a:p>
          <a:p>
            <a:pPr>
              <a:lnSpc>
                <a:spcPct val="90000"/>
              </a:lnSpc>
            </a:pPr>
            <a:endParaRPr lang="en-US" sz="1600" dirty="0" smtClean="0"/>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42</a:t>
            </a:fld>
            <a:endParaRPr lang="de-DE"/>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bwMode="auto">
          <a:xfrm>
            <a:off x="470540" y="158750"/>
            <a:ext cx="8541533"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smtClean="0"/>
              <a:t/>
            </a:r>
            <a:br>
              <a:rPr lang="en-US" sz="3600" dirty="0" smtClean="0"/>
            </a:br>
            <a:r>
              <a:rPr lang="en-US" sz="2800" dirty="0" smtClean="0"/>
              <a:t>Double patenting at the EPO </a:t>
            </a:r>
            <a:br>
              <a:rPr lang="en-US" sz="2800" dirty="0" smtClean="0"/>
            </a:br>
            <a:r>
              <a:rPr lang="en-US" sz="2000" dirty="0" smtClean="0">
                <a:solidFill>
                  <a:srgbClr val="666699"/>
                </a:solidFill>
              </a:rPr>
              <a:t>Case law – more questions than answers</a:t>
            </a:r>
          </a:p>
        </p:txBody>
      </p:sp>
      <p:sp>
        <p:nvSpPr>
          <p:cNvPr id="9218" name="Rectangle 3"/>
          <p:cNvSpPr>
            <a:spLocks noGrp="1" noChangeArrowheads="1"/>
          </p:cNvSpPr>
          <p:nvPr>
            <p:ph type="body" idx="1"/>
          </p:nvPr>
        </p:nvSpPr>
        <p:spPr bwMode="auto">
          <a:xfrm>
            <a:off x="557025" y="1665288"/>
            <a:ext cx="8290873" cy="4495800"/>
          </a:xfrm>
          <a:noFill/>
          <a:ln>
            <a:miter lim="800000"/>
            <a:headEnd/>
            <a:tailEnd/>
          </a:ln>
        </p:spPr>
        <p:txBody>
          <a:bodyPr vert="horz" wrap="square" lIns="91440" tIns="45720" rIns="91440" bIns="45720" numCol="1" anchor="t" anchorCtr="0" compatLnSpc="1">
            <a:prstTxWarp prst="textNoShape">
              <a:avLst/>
            </a:prstTxWarp>
          </a:bodyPr>
          <a:lstStyle/>
          <a:p>
            <a:r>
              <a:rPr lang="de-DE" sz="1600" u="sng" dirty="0" smtClean="0"/>
              <a:t>T 1391/07 </a:t>
            </a:r>
            <a:r>
              <a:rPr lang="de-DE" sz="1600" dirty="0" smtClean="0"/>
              <a:t>(November 2008):Technical Board </a:t>
            </a:r>
            <a:r>
              <a:rPr lang="de-DE" sz="1600" dirty="0" err="1" smtClean="0"/>
              <a:t>of</a:t>
            </a:r>
            <a:r>
              <a:rPr lang="de-DE" sz="1600" dirty="0" smtClean="0"/>
              <a:t> Appeals 3.4.02 </a:t>
            </a:r>
            <a:r>
              <a:rPr lang="de-DE" sz="1600" dirty="0" err="1" smtClean="0"/>
              <a:t>held</a:t>
            </a:r>
            <a:r>
              <a:rPr lang="de-DE" sz="1600" dirty="0" smtClean="0"/>
              <a:t> </a:t>
            </a:r>
            <a:r>
              <a:rPr lang="de-DE" sz="1600" dirty="0" err="1" smtClean="0"/>
              <a:t>that</a:t>
            </a:r>
            <a:r>
              <a:rPr lang="de-DE" sz="1600" dirty="0" smtClean="0"/>
              <a:t> a double </a:t>
            </a:r>
            <a:r>
              <a:rPr lang="de-DE" sz="1600" dirty="0" err="1" smtClean="0"/>
              <a:t>patenting</a:t>
            </a:r>
            <a:r>
              <a:rPr lang="de-DE" sz="1600" dirty="0" smtClean="0"/>
              <a:t> </a:t>
            </a:r>
            <a:r>
              <a:rPr lang="de-DE" sz="1600" dirty="0" err="1" smtClean="0"/>
              <a:t>objection</a:t>
            </a:r>
            <a:r>
              <a:rPr lang="de-DE" sz="1600" dirty="0" smtClean="0"/>
              <a:t> </a:t>
            </a:r>
            <a:r>
              <a:rPr lang="de-DE" sz="1600" dirty="0" err="1" smtClean="0"/>
              <a:t>did</a:t>
            </a:r>
            <a:r>
              <a:rPr lang="de-DE" sz="1600" dirty="0" smtClean="0"/>
              <a:t> not </a:t>
            </a:r>
            <a:r>
              <a:rPr lang="de-DE" sz="1600" dirty="0" err="1" smtClean="0"/>
              <a:t>arise</a:t>
            </a:r>
            <a:r>
              <a:rPr lang="de-DE" sz="1600" dirty="0" smtClean="0"/>
              <a:t> </a:t>
            </a:r>
            <a:r>
              <a:rPr lang="de-DE" sz="1600" dirty="0" err="1" smtClean="0"/>
              <a:t>when</a:t>
            </a:r>
            <a:r>
              <a:rPr lang="de-DE" sz="1600" dirty="0" smtClean="0"/>
              <a:t> </a:t>
            </a:r>
            <a:r>
              <a:rPr lang="de-DE" sz="1600" dirty="0" err="1" smtClean="0"/>
              <a:t>the</a:t>
            </a:r>
            <a:r>
              <a:rPr lang="de-DE" sz="1600" dirty="0" smtClean="0"/>
              <a:t> </a:t>
            </a:r>
            <a:r>
              <a:rPr lang="de-DE" sz="1600" dirty="0" err="1" smtClean="0"/>
              <a:t>claims</a:t>
            </a:r>
            <a:r>
              <a:rPr lang="de-DE" sz="1600" dirty="0" smtClean="0"/>
              <a:t> </a:t>
            </a:r>
            <a:r>
              <a:rPr lang="de-DE" sz="1600" dirty="0" err="1" smtClean="0"/>
              <a:t>of</a:t>
            </a:r>
            <a:r>
              <a:rPr lang="de-DE" sz="1600" dirty="0" smtClean="0"/>
              <a:t> </a:t>
            </a:r>
            <a:r>
              <a:rPr lang="de-DE" sz="1600" dirty="0" err="1" smtClean="0"/>
              <a:t>two</a:t>
            </a:r>
            <a:r>
              <a:rPr lang="de-DE" sz="1600" dirty="0" smtClean="0"/>
              <a:t> </a:t>
            </a:r>
            <a:r>
              <a:rPr lang="de-DE" sz="1600" dirty="0" err="1" smtClean="0"/>
              <a:t>applications</a:t>
            </a:r>
            <a:r>
              <a:rPr lang="de-DE" sz="1600" dirty="0" smtClean="0"/>
              <a:t> </a:t>
            </a:r>
            <a:r>
              <a:rPr lang="de-DE" sz="1600" dirty="0" err="1" smtClean="0"/>
              <a:t>only</a:t>
            </a:r>
            <a:r>
              <a:rPr lang="de-DE" sz="1600" dirty="0" smtClean="0"/>
              <a:t> </a:t>
            </a:r>
            <a:r>
              <a:rPr lang="de-DE" sz="1600" dirty="0" err="1" smtClean="0"/>
              <a:t>overlap</a:t>
            </a:r>
            <a:r>
              <a:rPr lang="de-DE" sz="1600" dirty="0" smtClean="0"/>
              <a:t> in such a </a:t>
            </a:r>
            <a:r>
              <a:rPr lang="de-DE" sz="1600" dirty="0" err="1" smtClean="0"/>
              <a:t>manner</a:t>
            </a:r>
            <a:r>
              <a:rPr lang="de-DE" sz="1600" dirty="0" smtClean="0"/>
              <a:t> </a:t>
            </a:r>
            <a:r>
              <a:rPr lang="de-DE" sz="1600" dirty="0" err="1" smtClean="0"/>
              <a:t>that</a:t>
            </a:r>
            <a:r>
              <a:rPr lang="de-DE" sz="1600" dirty="0" smtClean="0"/>
              <a:t> </a:t>
            </a:r>
            <a:r>
              <a:rPr lang="de-DE" sz="1600" dirty="0" err="1" smtClean="0"/>
              <a:t>the</a:t>
            </a:r>
            <a:r>
              <a:rPr lang="de-DE" sz="1600" dirty="0" smtClean="0"/>
              <a:t> </a:t>
            </a:r>
            <a:r>
              <a:rPr lang="de-DE" sz="1600" dirty="0" err="1" smtClean="0"/>
              <a:t>scope</a:t>
            </a:r>
            <a:r>
              <a:rPr lang="de-DE" sz="1600" dirty="0" smtClean="0"/>
              <a:t> </a:t>
            </a:r>
            <a:r>
              <a:rPr lang="de-DE" sz="1600" dirty="0" err="1" smtClean="0"/>
              <a:t>of</a:t>
            </a:r>
            <a:r>
              <a:rPr lang="de-DE" sz="1600" dirty="0" smtClean="0"/>
              <a:t> </a:t>
            </a:r>
            <a:r>
              <a:rPr lang="de-DE" sz="1600" dirty="0" err="1" smtClean="0"/>
              <a:t>protection</a:t>
            </a:r>
            <a:r>
              <a:rPr lang="de-DE" sz="1600" dirty="0" smtClean="0"/>
              <a:t> </a:t>
            </a:r>
            <a:r>
              <a:rPr lang="de-DE" sz="1600" dirty="0" err="1" smtClean="0"/>
              <a:t>sought</a:t>
            </a:r>
            <a:r>
              <a:rPr lang="de-DE" sz="1600" dirty="0" smtClean="0"/>
              <a:t> </a:t>
            </a:r>
            <a:r>
              <a:rPr lang="de-DE" sz="1600" dirty="0" err="1" smtClean="0"/>
              <a:t>by</a:t>
            </a:r>
            <a:r>
              <a:rPr lang="de-DE" sz="1600" dirty="0" smtClean="0"/>
              <a:t> </a:t>
            </a:r>
            <a:r>
              <a:rPr lang="de-DE" sz="1600" dirty="0" err="1" smtClean="0"/>
              <a:t>the</a:t>
            </a:r>
            <a:r>
              <a:rPr lang="de-DE" sz="1600" dirty="0" smtClean="0"/>
              <a:t> </a:t>
            </a:r>
            <a:r>
              <a:rPr lang="de-DE" sz="1600" dirty="0" err="1" smtClean="0"/>
              <a:t>invention</a:t>
            </a:r>
            <a:r>
              <a:rPr lang="de-DE" sz="1600" dirty="0" smtClean="0"/>
              <a:t> </a:t>
            </a:r>
            <a:r>
              <a:rPr lang="de-DE" sz="1600" dirty="0" err="1" smtClean="0"/>
              <a:t>claimed</a:t>
            </a:r>
            <a:r>
              <a:rPr lang="de-DE" sz="1600" dirty="0" smtClean="0"/>
              <a:t> in </a:t>
            </a:r>
            <a:r>
              <a:rPr lang="de-DE" sz="1600" dirty="0" err="1" smtClean="0"/>
              <a:t>the</a:t>
            </a:r>
            <a:r>
              <a:rPr lang="de-DE" sz="1600" dirty="0" smtClean="0"/>
              <a:t> </a:t>
            </a:r>
            <a:r>
              <a:rPr lang="de-DE" sz="1600" dirty="0" err="1" smtClean="0"/>
              <a:t>divisional</a:t>
            </a:r>
            <a:r>
              <a:rPr lang="de-DE" sz="1600" dirty="0" smtClean="0"/>
              <a:t> </a:t>
            </a:r>
            <a:r>
              <a:rPr lang="de-DE" sz="1600" dirty="0" err="1" smtClean="0"/>
              <a:t>application</a:t>
            </a:r>
            <a:r>
              <a:rPr lang="de-DE" sz="1600" dirty="0" smtClean="0"/>
              <a:t> was </a:t>
            </a:r>
            <a:r>
              <a:rPr lang="de-DE" sz="1600" dirty="0" err="1" smtClean="0"/>
              <a:t>notionally</a:t>
            </a:r>
            <a:r>
              <a:rPr lang="de-DE" sz="1600" dirty="0" smtClean="0"/>
              <a:t> different </a:t>
            </a:r>
            <a:r>
              <a:rPr lang="de-DE" sz="1600" dirty="0" err="1" smtClean="0"/>
              <a:t>from</a:t>
            </a:r>
            <a:r>
              <a:rPr lang="de-DE" sz="1600" dirty="0" smtClean="0"/>
              <a:t> </a:t>
            </a:r>
            <a:r>
              <a:rPr lang="de-DE" sz="1600" dirty="0" err="1" smtClean="0"/>
              <a:t>the</a:t>
            </a:r>
            <a:r>
              <a:rPr lang="de-DE" sz="1600" dirty="0" smtClean="0"/>
              <a:t> </a:t>
            </a:r>
            <a:r>
              <a:rPr lang="de-DE" sz="1600" dirty="0" err="1" smtClean="0"/>
              <a:t>scope</a:t>
            </a:r>
            <a:r>
              <a:rPr lang="de-DE" sz="1600" dirty="0" smtClean="0"/>
              <a:t> </a:t>
            </a:r>
            <a:r>
              <a:rPr lang="de-DE" sz="1600" dirty="0" err="1" smtClean="0"/>
              <a:t>of</a:t>
            </a:r>
            <a:r>
              <a:rPr lang="de-DE" sz="1600" dirty="0" smtClean="0"/>
              <a:t> </a:t>
            </a:r>
            <a:r>
              <a:rPr lang="de-DE" sz="1600" dirty="0" err="1" smtClean="0"/>
              <a:t>protection</a:t>
            </a:r>
            <a:r>
              <a:rPr lang="de-DE" sz="1600" dirty="0" smtClean="0"/>
              <a:t> </a:t>
            </a:r>
            <a:r>
              <a:rPr lang="de-DE" sz="1600" dirty="0" err="1" smtClean="0"/>
              <a:t>conferred</a:t>
            </a:r>
            <a:r>
              <a:rPr lang="de-DE" sz="1600" dirty="0" smtClean="0"/>
              <a:t> </a:t>
            </a:r>
            <a:r>
              <a:rPr lang="de-DE" sz="1600" dirty="0" err="1" smtClean="0"/>
              <a:t>by</a:t>
            </a:r>
            <a:r>
              <a:rPr lang="de-DE" sz="1600" dirty="0" smtClean="0"/>
              <a:t> </a:t>
            </a:r>
            <a:r>
              <a:rPr lang="de-DE" sz="1600" dirty="0" err="1" smtClean="0"/>
              <a:t>the</a:t>
            </a:r>
            <a:r>
              <a:rPr lang="de-DE" sz="1600" dirty="0" smtClean="0"/>
              <a:t> </a:t>
            </a:r>
            <a:r>
              <a:rPr lang="de-DE" sz="1600" dirty="0" err="1" smtClean="0"/>
              <a:t>claims</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granted</a:t>
            </a:r>
            <a:r>
              <a:rPr lang="de-DE" sz="1600" dirty="0" smtClean="0"/>
              <a:t> </a:t>
            </a:r>
            <a:r>
              <a:rPr lang="de-DE" sz="1600" dirty="0" err="1" smtClean="0"/>
              <a:t>parent</a:t>
            </a:r>
            <a:r>
              <a:rPr lang="de-DE" sz="1600" dirty="0" smtClean="0"/>
              <a:t> patent.</a:t>
            </a:r>
          </a:p>
          <a:p>
            <a:endParaRPr lang="en-US" sz="1600" dirty="0" smtClean="0"/>
          </a:p>
          <a:p>
            <a:r>
              <a:rPr lang="en-US" sz="1600" dirty="0" smtClean="0"/>
              <a:t>This was found by the Board 3.4.02 to be in line with decisions T 118/91, point 2.4.1 of the reasons,[22] T 80/98, point 9,[23] T 587/98 (OJ EPO 2000, 497), point 3.3,[7] T 475/02, point 8.6,[24] T 411/03, point 4.2,[25] T 425/03, point 4.2,[26] T 467/03, point 4.2, T 468/03, point 4.2,[27] and T 579/05, point 2.2,[28] and the obiter dictum in decisions G 1/05 and G 1/06.[21]</a:t>
            </a:r>
            <a:endParaRPr lang="de-DE" sz="1600" dirty="0" smtClean="0"/>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43</a:t>
            </a:fld>
            <a:endParaRPr lang="de-DE"/>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bwMode="auto">
          <a:xfrm>
            <a:off x="470540" y="158750"/>
            <a:ext cx="8541533"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dirty="0" smtClean="0"/>
              <a:t/>
            </a:r>
            <a:br>
              <a:rPr lang="en-US" sz="2800" dirty="0" smtClean="0"/>
            </a:br>
            <a:r>
              <a:rPr lang="en-US" sz="2800" dirty="0" smtClean="0"/>
              <a:t>Double patenting at the EPO </a:t>
            </a:r>
            <a:br>
              <a:rPr lang="en-US" sz="2800" dirty="0" smtClean="0"/>
            </a:br>
            <a:r>
              <a:rPr lang="en-US" sz="2000" dirty="0" smtClean="0">
                <a:solidFill>
                  <a:srgbClr val="666699"/>
                </a:solidFill>
              </a:rPr>
              <a:t>Summary</a:t>
            </a:r>
          </a:p>
        </p:txBody>
      </p:sp>
      <p:sp>
        <p:nvSpPr>
          <p:cNvPr id="13314" name="Rectangle 3"/>
          <p:cNvSpPr>
            <a:spLocks noGrp="1" noChangeArrowheads="1"/>
          </p:cNvSpPr>
          <p:nvPr>
            <p:ph type="body" idx="1"/>
          </p:nvPr>
        </p:nvSpPr>
        <p:spPr bwMode="auto">
          <a:xfrm>
            <a:off x="557025" y="1665288"/>
            <a:ext cx="8290873" cy="4495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No explicit provisions in the EPC </a:t>
            </a:r>
            <a:r>
              <a:rPr lang="en-US" dirty="0" smtClean="0">
                <a:sym typeface="Wingdings" pitchFamily="2" charset="2"/>
              </a:rPr>
              <a:t> no prohibition?</a:t>
            </a:r>
            <a:endParaRPr lang="en-US" dirty="0" smtClean="0"/>
          </a:p>
          <a:p>
            <a:endParaRPr lang="en-US" dirty="0" smtClean="0"/>
          </a:p>
          <a:p>
            <a:r>
              <a:rPr lang="en-US" dirty="0" smtClean="0"/>
              <a:t>Open question: What is the </a:t>
            </a:r>
            <a:r>
              <a:rPr lang="ja-JP" altLang="en-US" smtClean="0">
                <a:latin typeface="Arial" pitchFamily="34" charset="0"/>
              </a:rPr>
              <a:t>“</a:t>
            </a:r>
            <a:r>
              <a:rPr lang="en-US" altLang="ja-JP" dirty="0" smtClean="0"/>
              <a:t>same</a:t>
            </a:r>
            <a:r>
              <a:rPr lang="ja-JP" altLang="en-US" smtClean="0">
                <a:latin typeface="Arial" pitchFamily="34" charset="0"/>
              </a:rPr>
              <a:t>”</a:t>
            </a:r>
            <a:r>
              <a:rPr lang="en-US" altLang="ja-JP" dirty="0" smtClean="0"/>
              <a:t> invention/subject-matter?</a:t>
            </a:r>
          </a:p>
          <a:p>
            <a:endParaRPr lang="en-US" dirty="0" smtClean="0"/>
          </a:p>
          <a:p>
            <a:r>
              <a:rPr lang="en-US" dirty="0" smtClean="0"/>
              <a:t>T 307/03 will probably not be followed, inconsistent argumentation</a:t>
            </a:r>
          </a:p>
        </p:txBody>
      </p:sp>
      <p:sp>
        <p:nvSpPr>
          <p:cNvPr id="5" name="Fußzeilenplatzhalter 4"/>
          <p:cNvSpPr>
            <a:spLocks noGrp="1"/>
          </p:cNvSpPr>
          <p:nvPr>
            <p:ph type="ftr" sz="quarter" idx="11"/>
          </p:nvPr>
        </p:nvSpPr>
        <p:spPr/>
        <p:txBody>
          <a:bodyPr/>
          <a:lstStyle/>
          <a:p>
            <a:pPr>
              <a:defRPr/>
            </a:pPr>
            <a:r>
              <a:rPr lang="en-US" smtClean="0"/>
              <a:t>Ahmedabad, February 2015</a:t>
            </a:r>
            <a:endParaRPr lang="de-DE"/>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44</a:t>
            </a:fld>
            <a:endParaRPr lang="de-DE"/>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39939" name="Rectangle 3"/>
          <p:cNvSpPr>
            <a:spLocks noGrp="1" noChangeArrowheads="1"/>
          </p:cNvSpPr>
          <p:nvPr>
            <p:ph type="body" idx="1"/>
          </p:nvPr>
        </p:nvSpPr>
        <p:spPr>
          <a:xfrm>
            <a:off x="998538" y="1562100"/>
            <a:ext cx="6935787" cy="4457700"/>
          </a:xfrm>
        </p:spPr>
        <p:txBody>
          <a:bodyPr/>
          <a:lstStyle/>
          <a:p>
            <a:pPr eaLnBrk="1" hangingPunct="1"/>
            <a:r>
              <a:rPr lang="de-DE" sz="1600" dirty="0" err="1" smtClean="0"/>
              <a:t>Biosimilars</a:t>
            </a:r>
            <a:r>
              <a:rPr lang="de-DE" sz="1600" dirty="0" smtClean="0"/>
              <a:t> („</a:t>
            </a:r>
            <a:r>
              <a:rPr lang="de-DE" sz="1600" dirty="0" err="1" smtClean="0"/>
              <a:t>follow</a:t>
            </a:r>
            <a:r>
              <a:rPr lang="de-DE" sz="1600" dirty="0" smtClean="0"/>
              <a:t>-on </a:t>
            </a:r>
            <a:r>
              <a:rPr lang="de-DE" sz="1600" dirty="0" err="1" smtClean="0"/>
              <a:t>biologics</a:t>
            </a:r>
            <a:r>
              <a:rPr lang="de-DE" sz="1600" dirty="0" smtClean="0"/>
              <a:t>“): </a:t>
            </a:r>
            <a:r>
              <a:rPr lang="de-DE" sz="1600" dirty="0" err="1" smtClean="0">
                <a:solidFill>
                  <a:srgbClr val="FF0000"/>
                </a:solidFill>
              </a:rPr>
              <a:t>generic</a:t>
            </a:r>
            <a:r>
              <a:rPr lang="de-DE" sz="1600" dirty="0" smtClean="0">
                <a:solidFill>
                  <a:srgbClr val="FF0000"/>
                </a:solidFill>
              </a:rPr>
              <a:t> </a:t>
            </a:r>
            <a:r>
              <a:rPr lang="de-DE" sz="1600" dirty="0" err="1" smtClean="0">
                <a:solidFill>
                  <a:srgbClr val="FF0000"/>
                </a:solidFill>
              </a:rPr>
              <a:t>follow</a:t>
            </a:r>
            <a:r>
              <a:rPr lang="de-DE" sz="1600" dirty="0" smtClean="0">
                <a:solidFill>
                  <a:srgbClr val="FF0000"/>
                </a:solidFill>
              </a:rPr>
              <a:t>-on </a:t>
            </a:r>
            <a:r>
              <a:rPr lang="de-DE" sz="1600" dirty="0" err="1" smtClean="0">
                <a:solidFill>
                  <a:srgbClr val="FF0000"/>
                </a:solidFill>
              </a:rPr>
              <a:t>products</a:t>
            </a:r>
            <a:r>
              <a:rPr lang="de-DE" sz="1600" dirty="0" smtClean="0"/>
              <a:t> </a:t>
            </a:r>
            <a:r>
              <a:rPr lang="de-DE" sz="1600" dirty="0" err="1" smtClean="0"/>
              <a:t>of</a:t>
            </a:r>
            <a:r>
              <a:rPr lang="de-DE" sz="1600" dirty="0" smtClean="0"/>
              <a:t> </a:t>
            </a:r>
            <a:r>
              <a:rPr lang="de-DE" sz="1600" dirty="0" err="1" smtClean="0"/>
              <a:t>biotechnologically</a:t>
            </a:r>
            <a:r>
              <a:rPr lang="de-DE" sz="1600" dirty="0" smtClean="0"/>
              <a:t> </a:t>
            </a:r>
            <a:r>
              <a:rPr lang="de-DE" sz="1600" dirty="0" err="1" smtClean="0"/>
              <a:t>produced</a:t>
            </a:r>
            <a:r>
              <a:rPr lang="de-DE" sz="1600" dirty="0" smtClean="0"/>
              <a:t> original </a:t>
            </a:r>
            <a:r>
              <a:rPr lang="de-DE" sz="1600" dirty="0" err="1" smtClean="0"/>
              <a:t>medicaments</a:t>
            </a:r>
            <a:endParaRPr lang="de-DE" sz="1600" dirty="0" smtClean="0"/>
          </a:p>
          <a:p>
            <a:pPr eaLnBrk="1" hangingPunct="1">
              <a:buFont typeface="Wingdings" pitchFamily="2" charset="2"/>
              <a:buNone/>
            </a:pPr>
            <a:endParaRPr lang="de-DE" sz="800" dirty="0" smtClean="0"/>
          </a:p>
          <a:p>
            <a:pPr eaLnBrk="1" hangingPunct="1"/>
            <a:r>
              <a:rPr lang="de-DE" sz="1600" dirty="0" err="1" smtClean="0"/>
              <a:t>Risk</a:t>
            </a:r>
            <a:r>
              <a:rPr lang="de-DE" sz="1600" dirty="0" smtClean="0"/>
              <a:t> </a:t>
            </a:r>
            <a:r>
              <a:rPr lang="de-DE" sz="1600" dirty="0" err="1" smtClean="0"/>
              <a:t>of</a:t>
            </a:r>
            <a:r>
              <a:rPr lang="de-DE" sz="1600" dirty="0" smtClean="0"/>
              <a:t> </a:t>
            </a:r>
            <a:r>
              <a:rPr lang="de-DE" sz="1600" dirty="0" smtClean="0">
                <a:solidFill>
                  <a:srgbClr val="FF0000"/>
                </a:solidFill>
              </a:rPr>
              <a:t>different </a:t>
            </a:r>
            <a:r>
              <a:rPr lang="de-DE" sz="1600" dirty="0" err="1" smtClean="0">
                <a:solidFill>
                  <a:srgbClr val="FF0000"/>
                </a:solidFill>
              </a:rPr>
              <a:t>efficacy</a:t>
            </a:r>
            <a:r>
              <a:rPr lang="de-DE" sz="1600" dirty="0" smtClean="0">
                <a:solidFill>
                  <a:srgbClr val="FF0000"/>
                </a:solidFill>
              </a:rPr>
              <a:t> </a:t>
            </a:r>
            <a:r>
              <a:rPr lang="de-DE" sz="1600" dirty="0" err="1" smtClean="0">
                <a:solidFill>
                  <a:srgbClr val="FF0000"/>
                </a:solidFill>
              </a:rPr>
              <a:t>and</a:t>
            </a:r>
            <a:r>
              <a:rPr lang="de-DE" sz="1600" dirty="0" smtClean="0">
                <a:solidFill>
                  <a:srgbClr val="FF0000"/>
                </a:solidFill>
              </a:rPr>
              <a:t> </a:t>
            </a:r>
            <a:r>
              <a:rPr lang="de-DE" sz="1600" dirty="0" err="1" smtClean="0">
                <a:solidFill>
                  <a:srgbClr val="FF0000"/>
                </a:solidFill>
              </a:rPr>
              <a:t>safety</a:t>
            </a:r>
            <a:r>
              <a:rPr lang="de-DE" sz="1600" dirty="0" smtClean="0"/>
              <a:t> </a:t>
            </a:r>
            <a:r>
              <a:rPr lang="de-DE" sz="1600" dirty="0" err="1" smtClean="0"/>
              <a:t>compared</a:t>
            </a:r>
            <a:r>
              <a:rPr lang="de-DE" sz="1600" dirty="0" smtClean="0"/>
              <a:t> </a:t>
            </a:r>
            <a:r>
              <a:rPr lang="de-DE" sz="1600" dirty="0" err="1" smtClean="0"/>
              <a:t>to</a:t>
            </a:r>
            <a:r>
              <a:rPr lang="de-DE" sz="1600" dirty="0" smtClean="0"/>
              <a:t> </a:t>
            </a:r>
            <a:r>
              <a:rPr lang="de-DE" sz="1600" dirty="0" err="1" smtClean="0"/>
              <a:t>the</a:t>
            </a:r>
            <a:r>
              <a:rPr lang="de-DE" sz="1600" dirty="0" smtClean="0"/>
              <a:t> original </a:t>
            </a:r>
            <a:r>
              <a:rPr lang="de-DE" sz="1600" dirty="0" err="1" smtClean="0"/>
              <a:t>product</a:t>
            </a:r>
            <a:r>
              <a:rPr lang="de-DE" sz="1600" dirty="0" smtClean="0"/>
              <a:t> in </a:t>
            </a:r>
            <a:r>
              <a:rPr lang="de-DE" sz="1600" dirty="0" err="1" smtClean="0"/>
              <a:t>view</a:t>
            </a:r>
            <a:r>
              <a:rPr lang="de-DE" sz="1600" dirty="0" smtClean="0"/>
              <a:t> </a:t>
            </a:r>
            <a:r>
              <a:rPr lang="de-DE" sz="1600" dirty="0" err="1" smtClean="0"/>
              <a:t>of</a:t>
            </a:r>
            <a:r>
              <a:rPr lang="de-DE" sz="1600" dirty="0" smtClean="0"/>
              <a:t> </a:t>
            </a:r>
            <a:r>
              <a:rPr lang="de-DE" sz="1600" dirty="0" err="1" smtClean="0"/>
              <a:t>production</a:t>
            </a:r>
            <a:r>
              <a:rPr lang="de-DE" sz="1600" dirty="0" smtClean="0"/>
              <a:t> </a:t>
            </a:r>
            <a:r>
              <a:rPr lang="de-DE" sz="1600" dirty="0" err="1" smtClean="0"/>
              <a:t>process</a:t>
            </a:r>
            <a:r>
              <a:rPr lang="de-DE" sz="1600" dirty="0" smtClean="0"/>
              <a:t> </a:t>
            </a:r>
            <a:r>
              <a:rPr lang="de-DE" sz="1600" dirty="0" err="1" smtClean="0"/>
              <a:t>complexicity</a:t>
            </a:r>
            <a:endParaRPr lang="de-DE" sz="1600" dirty="0" smtClean="0"/>
          </a:p>
          <a:p>
            <a:pPr eaLnBrk="1" hangingPunct="1">
              <a:buFont typeface="Wingdings" pitchFamily="2" charset="2"/>
              <a:buNone/>
            </a:pPr>
            <a:endParaRPr lang="de-DE" sz="800" dirty="0" smtClean="0"/>
          </a:p>
          <a:p>
            <a:pPr eaLnBrk="1" hangingPunct="1"/>
            <a:r>
              <a:rPr lang="de-DE" sz="1600" dirty="0" smtClean="0"/>
              <a:t>Main </a:t>
            </a:r>
            <a:r>
              <a:rPr lang="de-DE" sz="1600" dirty="0" err="1" smtClean="0"/>
              <a:t>risk</a:t>
            </a:r>
            <a:r>
              <a:rPr lang="de-DE" sz="1600" dirty="0" smtClean="0"/>
              <a:t>: </a:t>
            </a:r>
            <a:r>
              <a:rPr lang="de-DE" sz="1600" dirty="0" err="1" smtClean="0">
                <a:solidFill>
                  <a:srgbClr val="FF0000"/>
                </a:solidFill>
              </a:rPr>
              <a:t>immunogenicity</a:t>
            </a:r>
            <a:r>
              <a:rPr lang="de-DE" sz="1600" dirty="0" smtClean="0"/>
              <a:t> (</a:t>
            </a:r>
            <a:r>
              <a:rPr lang="de-DE" sz="1600" dirty="0" err="1" smtClean="0"/>
              <a:t>cannot</a:t>
            </a:r>
            <a:r>
              <a:rPr lang="de-DE" sz="1600" dirty="0" smtClean="0"/>
              <a:t> </a:t>
            </a:r>
            <a:r>
              <a:rPr lang="de-DE" sz="1600" dirty="0" err="1" smtClean="0"/>
              <a:t>be</a:t>
            </a:r>
            <a:r>
              <a:rPr lang="de-DE" sz="1600" dirty="0" smtClean="0"/>
              <a:t> </a:t>
            </a:r>
            <a:r>
              <a:rPr lang="de-DE" sz="1600" dirty="0" err="1" smtClean="0"/>
              <a:t>predicted</a:t>
            </a:r>
            <a:r>
              <a:rPr lang="de-DE" sz="1600" dirty="0" smtClean="0"/>
              <a:t> in </a:t>
            </a:r>
            <a:r>
              <a:rPr lang="de-DE" sz="1600" dirty="0" err="1" smtClean="0"/>
              <a:t>animal</a:t>
            </a:r>
            <a:r>
              <a:rPr lang="de-DE" sz="1600" dirty="0" smtClean="0"/>
              <a:t> </a:t>
            </a:r>
            <a:r>
              <a:rPr lang="de-DE" sz="1600" dirty="0" err="1" smtClean="0"/>
              <a:t>models</a:t>
            </a:r>
            <a:r>
              <a:rPr lang="de-DE" sz="1600" dirty="0" smtClean="0"/>
              <a:t>)</a:t>
            </a:r>
          </a:p>
          <a:p>
            <a:pPr eaLnBrk="1" hangingPunct="1">
              <a:buFont typeface="Wingdings" pitchFamily="2" charset="2"/>
              <a:buNone/>
            </a:pPr>
            <a:endParaRPr lang="de-DE" sz="800" dirty="0" smtClean="0"/>
          </a:p>
          <a:p>
            <a:pPr eaLnBrk="1" hangingPunct="1"/>
            <a:r>
              <a:rPr lang="de-DE" sz="1600" dirty="0" err="1" smtClean="0"/>
              <a:t>Already</a:t>
            </a:r>
            <a:r>
              <a:rPr lang="de-DE" sz="1600" dirty="0" smtClean="0"/>
              <a:t> </a:t>
            </a:r>
            <a:r>
              <a:rPr lang="de-DE" sz="1600" dirty="0" err="1" smtClean="0"/>
              <a:t>since</a:t>
            </a:r>
            <a:r>
              <a:rPr lang="de-DE" sz="1600" dirty="0" smtClean="0"/>
              <a:t> 2004 </a:t>
            </a:r>
            <a:r>
              <a:rPr lang="de-DE" sz="1600" dirty="0" err="1" smtClean="0"/>
              <a:t>biosimilar</a:t>
            </a:r>
            <a:r>
              <a:rPr lang="de-DE" sz="1600" dirty="0" smtClean="0"/>
              <a:t> </a:t>
            </a:r>
            <a:r>
              <a:rPr lang="de-DE" sz="1600" dirty="0" err="1" smtClean="0"/>
              <a:t>guidelines</a:t>
            </a:r>
            <a:r>
              <a:rPr lang="de-DE" sz="1600" dirty="0" smtClean="0"/>
              <a:t> </a:t>
            </a:r>
            <a:r>
              <a:rPr lang="de-DE" sz="1600" dirty="0" err="1" smtClean="0"/>
              <a:t>of</a:t>
            </a:r>
            <a:r>
              <a:rPr lang="de-DE" sz="1600" dirty="0" smtClean="0"/>
              <a:t> </a:t>
            </a:r>
            <a:r>
              <a:rPr lang="de-DE" sz="1600" dirty="0" err="1" smtClean="0"/>
              <a:t>the</a:t>
            </a:r>
            <a:r>
              <a:rPr lang="de-DE" sz="1600" dirty="0" smtClean="0"/>
              <a:t> EMEA : Europe </a:t>
            </a:r>
            <a:r>
              <a:rPr lang="de-DE" sz="1600" dirty="0" err="1" smtClean="0"/>
              <a:t>has</a:t>
            </a:r>
            <a:r>
              <a:rPr lang="de-DE" sz="1600" dirty="0" smtClean="0"/>
              <a:t> </a:t>
            </a:r>
            <a:r>
              <a:rPr lang="de-DE" sz="1600" dirty="0" err="1" smtClean="0">
                <a:solidFill>
                  <a:srgbClr val="FF0000"/>
                </a:solidFill>
              </a:rPr>
              <a:t>pioneer</a:t>
            </a:r>
            <a:r>
              <a:rPr lang="de-DE" sz="1600" dirty="0" smtClean="0">
                <a:solidFill>
                  <a:srgbClr val="FF0000"/>
                </a:solidFill>
              </a:rPr>
              <a:t> </a:t>
            </a:r>
            <a:r>
              <a:rPr lang="de-DE" sz="1600" dirty="0" err="1" smtClean="0">
                <a:solidFill>
                  <a:srgbClr val="FF0000"/>
                </a:solidFill>
              </a:rPr>
              <a:t>role</a:t>
            </a:r>
            <a:r>
              <a:rPr lang="de-DE" sz="1600" dirty="0" smtClean="0"/>
              <a:t> </a:t>
            </a:r>
            <a:r>
              <a:rPr lang="de-DE" sz="1600" dirty="0" err="1" smtClean="0"/>
              <a:t>worldwide</a:t>
            </a:r>
            <a:endParaRPr lang="de-DE" sz="1600" dirty="0" smtClean="0"/>
          </a:p>
          <a:p>
            <a:pPr eaLnBrk="1" hangingPunct="1">
              <a:buFont typeface="Wingdings" pitchFamily="2" charset="2"/>
              <a:buNone/>
            </a:pPr>
            <a:endParaRPr lang="de-DE" sz="800" dirty="0" smtClean="0"/>
          </a:p>
          <a:p>
            <a:pPr eaLnBrk="1" hangingPunct="1"/>
            <a:r>
              <a:rPr lang="de-DE" sz="1600" dirty="0" smtClean="0">
                <a:solidFill>
                  <a:srgbClr val="FF0000"/>
                </a:solidFill>
              </a:rPr>
              <a:t>16 </a:t>
            </a:r>
            <a:r>
              <a:rPr lang="de-DE" sz="1600" dirty="0" err="1" smtClean="0">
                <a:solidFill>
                  <a:srgbClr val="FF0000"/>
                </a:solidFill>
              </a:rPr>
              <a:t>biosimilars</a:t>
            </a:r>
            <a:r>
              <a:rPr lang="de-DE" sz="1600" dirty="0" smtClean="0"/>
              <a:t> registered in EU, 1 (</a:t>
            </a:r>
            <a:r>
              <a:rPr lang="de-DE" sz="1600" dirty="0" err="1" smtClean="0"/>
              <a:t>pending</a:t>
            </a:r>
            <a:r>
              <a:rPr lang="de-DE" sz="1600" dirty="0" smtClean="0"/>
              <a:t>) in USA [</a:t>
            </a:r>
            <a:r>
              <a:rPr lang="de-DE" sz="1600" dirty="0" err="1" smtClean="0"/>
              <a:t>July</a:t>
            </a:r>
            <a:r>
              <a:rPr lang="de-DE" sz="1600" dirty="0" smtClean="0"/>
              <a:t> 2014: Sandoz </a:t>
            </a:r>
            <a:r>
              <a:rPr lang="de-DE" sz="1600" dirty="0" err="1" smtClean="0"/>
              <a:t>for</a:t>
            </a:r>
            <a:r>
              <a:rPr lang="de-DE" sz="1600" dirty="0" smtClean="0"/>
              <a:t> „</a:t>
            </a:r>
            <a:r>
              <a:rPr lang="de-DE" sz="1600" dirty="0" err="1" smtClean="0"/>
              <a:t>filgrastim</a:t>
            </a:r>
            <a:r>
              <a:rPr lang="de-DE" sz="1600" dirty="0" smtClean="0"/>
              <a:t>“)</a:t>
            </a:r>
          </a:p>
          <a:p>
            <a:pPr eaLnBrk="1" hangingPunct="1">
              <a:buFont typeface="Wingdings" pitchFamily="2" charset="2"/>
              <a:buNone/>
            </a:pPr>
            <a:endParaRPr lang="de-DE" sz="800" dirty="0" smtClean="0"/>
          </a:p>
          <a:p>
            <a:pPr eaLnBrk="1" hangingPunct="1"/>
            <a:r>
              <a:rPr lang="de-DE" sz="1600" dirty="0" smtClean="0"/>
              <a:t>In </a:t>
            </a:r>
            <a:r>
              <a:rPr lang="de-DE" sz="1600" dirty="0" err="1" smtClean="0"/>
              <a:t>comparison</a:t>
            </a:r>
            <a:r>
              <a:rPr lang="de-DE" sz="1600" dirty="0" smtClean="0"/>
              <a:t> </a:t>
            </a:r>
            <a:r>
              <a:rPr lang="de-DE" sz="1600" dirty="0" err="1" smtClean="0"/>
              <a:t>to</a:t>
            </a:r>
            <a:r>
              <a:rPr lang="de-DE" sz="1600" dirty="0" smtClean="0"/>
              <a:t> „normal (</a:t>
            </a:r>
            <a:r>
              <a:rPr lang="de-DE" sz="1600" dirty="0" err="1" smtClean="0"/>
              <a:t>chemical</a:t>
            </a:r>
            <a:r>
              <a:rPr lang="de-DE" sz="1600" dirty="0" smtClean="0"/>
              <a:t>) </a:t>
            </a:r>
            <a:r>
              <a:rPr lang="de-DE" sz="1600" dirty="0" err="1" smtClean="0"/>
              <a:t>generics</a:t>
            </a:r>
            <a:r>
              <a:rPr lang="de-DE" sz="1600" dirty="0" smtClean="0"/>
              <a:t>“ </a:t>
            </a:r>
            <a:r>
              <a:rPr lang="de-DE" sz="1600" dirty="0" err="1" smtClean="0">
                <a:solidFill>
                  <a:srgbClr val="FF0000"/>
                </a:solidFill>
              </a:rPr>
              <a:t>higher</a:t>
            </a:r>
            <a:r>
              <a:rPr lang="de-DE" sz="1600" dirty="0" smtClean="0">
                <a:solidFill>
                  <a:srgbClr val="FF0000"/>
                </a:solidFill>
              </a:rPr>
              <a:t> </a:t>
            </a:r>
            <a:r>
              <a:rPr lang="de-DE" sz="1600" dirty="0" err="1" smtClean="0">
                <a:solidFill>
                  <a:srgbClr val="FF0000"/>
                </a:solidFill>
              </a:rPr>
              <a:t>standards</a:t>
            </a:r>
            <a:r>
              <a:rPr lang="de-DE" sz="1600" dirty="0" smtClean="0"/>
              <a:t> </a:t>
            </a:r>
            <a:r>
              <a:rPr lang="de-DE" sz="1600" dirty="0" err="1" smtClean="0"/>
              <a:t>to</a:t>
            </a:r>
            <a:r>
              <a:rPr lang="de-DE" sz="1600" dirty="0" smtClean="0"/>
              <a:t> </a:t>
            </a:r>
            <a:r>
              <a:rPr lang="de-DE" sz="1600" dirty="0" err="1" smtClean="0"/>
              <a:t>meet</a:t>
            </a:r>
            <a:r>
              <a:rPr lang="de-DE" sz="1600" dirty="0" smtClean="0"/>
              <a:t> </a:t>
            </a:r>
            <a:r>
              <a:rPr lang="de-DE" sz="1600" dirty="0" err="1" smtClean="0"/>
              <a:t>for</a:t>
            </a:r>
            <a:r>
              <a:rPr lang="de-DE" sz="1600" dirty="0" smtClean="0"/>
              <a:t> </a:t>
            </a:r>
            <a:r>
              <a:rPr lang="de-DE" sz="1600" dirty="0" err="1" smtClean="0"/>
              <a:t>registration</a:t>
            </a:r>
            <a:endParaRPr lang="de-DE" sz="1600" dirty="0" smtClean="0"/>
          </a:p>
          <a:p>
            <a:pPr eaLnBrk="1" hangingPunct="1">
              <a:buFont typeface="Wingdings" pitchFamily="2" charset="2"/>
              <a:buNone/>
            </a:pPr>
            <a:endParaRPr lang="de-DE" sz="800" dirty="0" smtClean="0"/>
          </a:p>
          <a:p>
            <a:pPr eaLnBrk="1" hangingPunct="1"/>
            <a:r>
              <a:rPr lang="de-DE" sz="1600" dirty="0" smtClean="0"/>
              <a:t>Generally </a:t>
            </a:r>
            <a:r>
              <a:rPr lang="de-DE" sz="1600" dirty="0" smtClean="0">
                <a:solidFill>
                  <a:srgbClr val="FF0000"/>
                </a:solidFill>
              </a:rPr>
              <a:t>medium </a:t>
            </a:r>
            <a:r>
              <a:rPr lang="de-DE" sz="1600" dirty="0" err="1" smtClean="0">
                <a:solidFill>
                  <a:srgbClr val="FF0000"/>
                </a:solidFill>
              </a:rPr>
              <a:t>sized</a:t>
            </a:r>
            <a:r>
              <a:rPr lang="de-DE" sz="1600" dirty="0" smtClean="0"/>
              <a:t> </a:t>
            </a:r>
            <a:r>
              <a:rPr lang="de-DE" sz="1600" dirty="0" err="1" smtClean="0">
                <a:solidFill>
                  <a:srgbClr val="FF0000"/>
                </a:solidFill>
              </a:rPr>
              <a:t>registration</a:t>
            </a:r>
            <a:r>
              <a:rPr lang="de-DE" sz="1600" dirty="0" smtClean="0">
                <a:solidFill>
                  <a:srgbClr val="FF0000"/>
                </a:solidFill>
              </a:rPr>
              <a:t> </a:t>
            </a:r>
            <a:r>
              <a:rPr lang="de-DE" sz="1600" dirty="0" err="1" smtClean="0">
                <a:solidFill>
                  <a:srgbClr val="FF0000"/>
                </a:solidFill>
              </a:rPr>
              <a:t>studies</a:t>
            </a:r>
            <a:r>
              <a:rPr lang="de-DE" sz="1600" dirty="0" smtClean="0"/>
              <a:t> </a:t>
            </a:r>
            <a:r>
              <a:rPr lang="de-DE" sz="1600" dirty="0" err="1" smtClean="0"/>
              <a:t>and</a:t>
            </a:r>
            <a:r>
              <a:rPr lang="de-DE" sz="1600" dirty="0" smtClean="0"/>
              <a:t> a </a:t>
            </a:r>
            <a:r>
              <a:rPr lang="de-DE" sz="1600" dirty="0" err="1" smtClean="0"/>
              <a:t>surveillance</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patients</a:t>
            </a:r>
            <a:r>
              <a:rPr lang="de-DE" sz="1600" dirty="0" smtClean="0"/>
              <a:t> after </a:t>
            </a:r>
            <a:r>
              <a:rPr lang="de-DE" sz="1600" dirty="0" err="1" smtClean="0"/>
              <a:t>registration</a:t>
            </a:r>
            <a:r>
              <a:rPr lang="de-DE" sz="1600" dirty="0" smtClean="0"/>
              <a:t> </a:t>
            </a:r>
          </a:p>
          <a:p>
            <a:pPr eaLnBrk="1" hangingPunct="1">
              <a:buFont typeface="Wingdings" pitchFamily="2" charset="2"/>
              <a:buNone/>
            </a:pPr>
            <a:endParaRPr lang="de-DE" sz="1600" dirty="0" smtClean="0"/>
          </a:p>
        </p:txBody>
      </p:sp>
      <p:sp>
        <p:nvSpPr>
          <p:cNvPr id="39940" name="Fußzeilenplatzhalter 4"/>
          <p:cNvSpPr txBox="1">
            <a:spLocks noGrp="1"/>
          </p:cNvSpPr>
          <p:nvPr/>
        </p:nvSpPr>
        <p:spPr bwMode="auto">
          <a:xfrm>
            <a:off x="941388" y="6465888"/>
            <a:ext cx="5238750" cy="260350"/>
          </a:xfrm>
          <a:prstGeom prst="rect">
            <a:avLst/>
          </a:prstGeom>
          <a:solidFill>
            <a:schemeClr val="bg1"/>
          </a:solidFill>
          <a:ln w="9525">
            <a:noFill/>
            <a:miter lim="800000"/>
            <a:headEnd/>
            <a:tailEnd/>
          </a:ln>
        </p:spPr>
        <p:txBody>
          <a:bodyPr lIns="90000" tIns="46800" rIns="90000" bIns="46800">
            <a:spAutoFit/>
          </a:bodyPr>
          <a:lstStyle/>
          <a:p>
            <a:r>
              <a:rPr lang="en-US" sz="1100" b="1">
                <a:solidFill>
                  <a:schemeClr val="tx2"/>
                </a:solidFill>
              </a:rPr>
              <a:t> © HUBER &amp; SCHÜSSLER 2010        Boston Presentation, May 25, 2010</a:t>
            </a:r>
            <a:endParaRPr lang="de-DE" sz="1100" b="1">
              <a:solidFill>
                <a:schemeClr val="tx2"/>
              </a:solidFill>
            </a:endParaRPr>
          </a:p>
        </p:txBody>
      </p:sp>
      <p:sp>
        <p:nvSpPr>
          <p:cNvPr id="39941" name="Rectangle 2"/>
          <p:cNvSpPr>
            <a:spLocks noChangeArrowheads="1"/>
          </p:cNvSpPr>
          <p:nvPr/>
        </p:nvSpPr>
        <p:spPr bwMode="auto">
          <a:xfrm>
            <a:off x="989013" y="942975"/>
            <a:ext cx="8001000" cy="571500"/>
          </a:xfrm>
          <a:prstGeom prst="rect">
            <a:avLst/>
          </a:prstGeom>
          <a:noFill/>
          <a:ln w="9525">
            <a:noFill/>
            <a:miter lim="800000"/>
            <a:headEnd/>
            <a:tailEnd/>
          </a:ln>
        </p:spPr>
        <p:txBody>
          <a:bodyPr/>
          <a:lstStyle/>
          <a:p>
            <a:pPr>
              <a:lnSpc>
                <a:spcPct val="90000"/>
              </a:lnSpc>
            </a:pPr>
            <a:r>
              <a:rPr lang="de-DE" sz="2800" b="1">
                <a:solidFill>
                  <a:schemeClr val="tx2"/>
                </a:solidFill>
              </a:rPr>
              <a:t>Biosimilars – Emerging markets in Europe (1)</a:t>
            </a:r>
          </a:p>
        </p:txBody>
      </p:sp>
      <p:pic>
        <p:nvPicPr>
          <p:cNvPr id="39942" name="Picture 15" descr="PAA098000019"/>
          <p:cNvPicPr>
            <a:picLocks noChangeAspect="1" noChangeArrowheads="1"/>
          </p:cNvPicPr>
          <p:nvPr/>
        </p:nvPicPr>
        <p:blipFill>
          <a:blip r:embed="rId2" cstate="print"/>
          <a:srcRect/>
          <a:stretch>
            <a:fillRect/>
          </a:stretch>
        </p:blipFill>
        <p:spPr bwMode="auto">
          <a:xfrm>
            <a:off x="458788" y="739775"/>
            <a:ext cx="584200" cy="827088"/>
          </a:xfrm>
          <a:prstGeom prst="rect">
            <a:avLst/>
          </a:prstGeom>
          <a:noFill/>
          <a:ln w="9525">
            <a:noFill/>
            <a:miter lim="800000"/>
            <a:headEnd/>
            <a:tailEnd/>
          </a:ln>
        </p:spPr>
      </p:pic>
      <p:sp>
        <p:nvSpPr>
          <p:cNvPr id="39943"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sp>
        <p:nvSpPr>
          <p:cNvPr id="9" name="Foliennummernplatzhalter 8"/>
          <p:cNvSpPr>
            <a:spLocks noGrp="1"/>
          </p:cNvSpPr>
          <p:nvPr>
            <p:ph type="sldNum" sz="quarter" idx="10"/>
          </p:nvPr>
        </p:nvSpPr>
        <p:spPr/>
        <p:txBody>
          <a:bodyPr/>
          <a:lstStyle/>
          <a:p>
            <a:pPr>
              <a:defRPr/>
            </a:pPr>
            <a:fld id="{4114FB16-8069-4248-AEAE-44DF4E24B011}" type="slidenum">
              <a:rPr lang="de-DE" smtClean="0"/>
              <a:pPr>
                <a:defRPr/>
              </a:pPr>
              <a:t>45</a:t>
            </a:fld>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40963" name="Rectangle 3"/>
          <p:cNvSpPr>
            <a:spLocks noGrp="1" noChangeArrowheads="1"/>
          </p:cNvSpPr>
          <p:nvPr>
            <p:ph type="body" idx="1"/>
          </p:nvPr>
        </p:nvSpPr>
        <p:spPr>
          <a:xfrm>
            <a:off x="998538" y="1552575"/>
            <a:ext cx="6935787" cy="4457700"/>
          </a:xfrm>
        </p:spPr>
        <p:txBody>
          <a:bodyPr/>
          <a:lstStyle/>
          <a:p>
            <a:pPr eaLnBrk="1" hangingPunct="1"/>
            <a:r>
              <a:rPr lang="de-DE" sz="1600" dirty="0" err="1" smtClean="0"/>
              <a:t>Biosimilars</a:t>
            </a:r>
            <a:r>
              <a:rPr lang="de-DE" sz="1600" dirty="0" smtClean="0"/>
              <a:t> </a:t>
            </a:r>
            <a:r>
              <a:rPr lang="de-DE" sz="1600" dirty="0" err="1" smtClean="0"/>
              <a:t>which</a:t>
            </a:r>
            <a:r>
              <a:rPr lang="de-DE" sz="1600" dirty="0" smtClean="0"/>
              <a:t> </a:t>
            </a:r>
            <a:r>
              <a:rPr lang="de-DE" sz="1600" dirty="0" err="1" smtClean="0"/>
              <a:t>are</a:t>
            </a:r>
            <a:r>
              <a:rPr lang="de-DE" sz="1600" dirty="0" smtClean="0"/>
              <a:t> </a:t>
            </a:r>
            <a:r>
              <a:rPr lang="de-DE" sz="1600" dirty="0" err="1" smtClean="0">
                <a:solidFill>
                  <a:srgbClr val="FF0000"/>
                </a:solidFill>
              </a:rPr>
              <a:t>produced</a:t>
            </a:r>
            <a:r>
              <a:rPr lang="de-DE" sz="1600" dirty="0" smtClean="0">
                <a:solidFill>
                  <a:srgbClr val="FF0000"/>
                </a:solidFill>
              </a:rPr>
              <a:t> </a:t>
            </a:r>
            <a:r>
              <a:rPr lang="de-DE" sz="1600" dirty="0" err="1" smtClean="0">
                <a:solidFill>
                  <a:srgbClr val="FF0000"/>
                </a:solidFill>
              </a:rPr>
              <a:t>by</a:t>
            </a:r>
            <a:r>
              <a:rPr lang="de-DE" sz="1600" dirty="0" smtClean="0">
                <a:solidFill>
                  <a:srgbClr val="FF0000"/>
                </a:solidFill>
              </a:rPr>
              <a:t> </a:t>
            </a:r>
            <a:r>
              <a:rPr lang="de-DE" sz="1600" dirty="0" err="1" smtClean="0">
                <a:solidFill>
                  <a:srgbClr val="FF0000"/>
                </a:solidFill>
              </a:rPr>
              <a:t>bacterial-based</a:t>
            </a:r>
            <a:r>
              <a:rPr lang="de-DE" sz="1600" dirty="0" smtClean="0">
                <a:solidFill>
                  <a:srgbClr val="FF0000"/>
                </a:solidFill>
              </a:rPr>
              <a:t> </a:t>
            </a:r>
            <a:r>
              <a:rPr lang="de-DE" sz="1600" dirty="0" err="1" smtClean="0">
                <a:solidFill>
                  <a:srgbClr val="FF0000"/>
                </a:solidFill>
              </a:rPr>
              <a:t>procedures</a:t>
            </a:r>
            <a:r>
              <a:rPr lang="de-DE" sz="1600" dirty="0" smtClean="0"/>
              <a:t> </a:t>
            </a:r>
            <a:r>
              <a:rPr lang="de-DE" sz="1600" dirty="0" err="1" smtClean="0"/>
              <a:t>are</a:t>
            </a:r>
            <a:r>
              <a:rPr lang="de-DE" sz="1600" dirty="0" smtClean="0"/>
              <a:t> </a:t>
            </a:r>
            <a:r>
              <a:rPr lang="de-DE" sz="1600" dirty="0" err="1" smtClean="0"/>
              <a:t>easier</a:t>
            </a:r>
            <a:r>
              <a:rPr lang="de-DE" sz="1600" dirty="0" smtClean="0"/>
              <a:t> and </a:t>
            </a:r>
            <a:r>
              <a:rPr lang="de-DE" sz="1600" dirty="0" err="1" smtClean="0"/>
              <a:t>cheaper</a:t>
            </a:r>
            <a:r>
              <a:rPr lang="de-DE" sz="1600" dirty="0" smtClean="0"/>
              <a:t> </a:t>
            </a:r>
            <a:r>
              <a:rPr lang="de-DE" sz="1600" dirty="0" err="1" smtClean="0"/>
              <a:t>to</a:t>
            </a:r>
            <a:r>
              <a:rPr lang="de-DE" sz="1600" dirty="0" smtClean="0"/>
              <a:t> </a:t>
            </a:r>
            <a:r>
              <a:rPr lang="de-DE" sz="1600" dirty="0" err="1" smtClean="0"/>
              <a:t>produce</a:t>
            </a:r>
            <a:r>
              <a:rPr lang="de-DE" sz="1600" dirty="0" smtClean="0"/>
              <a:t> </a:t>
            </a:r>
            <a:r>
              <a:rPr lang="de-DE" sz="1600" dirty="0" err="1" smtClean="0"/>
              <a:t>than</a:t>
            </a:r>
            <a:r>
              <a:rPr lang="de-DE" sz="1600" dirty="0" smtClean="0"/>
              <a:t> </a:t>
            </a:r>
            <a:r>
              <a:rPr lang="de-DE" sz="1600" dirty="0" err="1" smtClean="0"/>
              <a:t>biosimilars</a:t>
            </a:r>
            <a:r>
              <a:rPr lang="de-DE" sz="1600" dirty="0" smtClean="0"/>
              <a:t> </a:t>
            </a:r>
            <a:r>
              <a:rPr lang="de-DE" sz="1600" dirty="0" err="1" smtClean="0"/>
              <a:t>which</a:t>
            </a:r>
            <a:r>
              <a:rPr lang="de-DE" sz="1600" dirty="0" smtClean="0"/>
              <a:t> </a:t>
            </a:r>
            <a:r>
              <a:rPr lang="de-DE" sz="1600" dirty="0" err="1" smtClean="0"/>
              <a:t>are</a:t>
            </a:r>
            <a:r>
              <a:rPr lang="de-DE" sz="1600" dirty="0" smtClean="0"/>
              <a:t> </a:t>
            </a:r>
            <a:r>
              <a:rPr lang="de-DE" sz="1600" dirty="0" err="1" smtClean="0"/>
              <a:t>produced</a:t>
            </a:r>
            <a:r>
              <a:rPr lang="de-DE" sz="1600" dirty="0" smtClean="0"/>
              <a:t> </a:t>
            </a:r>
            <a:r>
              <a:rPr lang="de-DE" sz="1600" dirty="0" err="1" smtClean="0"/>
              <a:t>by</a:t>
            </a:r>
            <a:r>
              <a:rPr lang="de-DE" sz="1600" dirty="0" smtClean="0"/>
              <a:t> </a:t>
            </a:r>
            <a:r>
              <a:rPr lang="de-DE" sz="1600" dirty="0" err="1" smtClean="0"/>
              <a:t>mice</a:t>
            </a:r>
            <a:r>
              <a:rPr lang="de-DE" sz="1600" dirty="0" smtClean="0"/>
              <a:t> </a:t>
            </a:r>
            <a:r>
              <a:rPr lang="de-DE" sz="1600" dirty="0" err="1" smtClean="0"/>
              <a:t>or</a:t>
            </a:r>
            <a:r>
              <a:rPr lang="de-DE" sz="1600" dirty="0" smtClean="0"/>
              <a:t> hamster </a:t>
            </a:r>
            <a:r>
              <a:rPr lang="de-DE" sz="1600" dirty="0" err="1" smtClean="0"/>
              <a:t>cell</a:t>
            </a:r>
            <a:r>
              <a:rPr lang="de-DE" sz="1600" dirty="0" smtClean="0"/>
              <a:t> </a:t>
            </a:r>
            <a:r>
              <a:rPr lang="de-DE" sz="1600" dirty="0" err="1" smtClean="0"/>
              <a:t>line-based</a:t>
            </a:r>
            <a:r>
              <a:rPr lang="de-DE" sz="1600" dirty="0" smtClean="0"/>
              <a:t> </a:t>
            </a:r>
            <a:r>
              <a:rPr lang="de-DE" sz="1600" dirty="0" err="1" smtClean="0"/>
              <a:t>procedures</a:t>
            </a:r>
            <a:r>
              <a:rPr lang="de-DE" sz="1600" dirty="0" smtClean="0"/>
              <a:t>.</a:t>
            </a:r>
          </a:p>
          <a:p>
            <a:pPr eaLnBrk="1" hangingPunct="1">
              <a:buFont typeface="Wingdings" pitchFamily="2" charset="2"/>
              <a:buNone/>
            </a:pPr>
            <a:endParaRPr lang="de-DE" sz="800" dirty="0" smtClean="0"/>
          </a:p>
          <a:p>
            <a:pPr eaLnBrk="1" hangingPunct="1"/>
            <a:r>
              <a:rPr lang="de-DE" sz="1600" dirty="0" smtClean="0">
                <a:solidFill>
                  <a:srgbClr val="FF0000"/>
                </a:solidFill>
              </a:rPr>
              <a:t>Registration </a:t>
            </a:r>
            <a:r>
              <a:rPr lang="de-DE" sz="1600" dirty="0" err="1" smtClean="0">
                <a:solidFill>
                  <a:srgbClr val="FF0000"/>
                </a:solidFill>
              </a:rPr>
              <a:t>standards</a:t>
            </a:r>
            <a:r>
              <a:rPr lang="de-DE" sz="1600" dirty="0" smtClean="0"/>
              <a:t> (</a:t>
            </a:r>
            <a:r>
              <a:rPr lang="de-DE" sz="1600" dirty="0" err="1" smtClean="0"/>
              <a:t>requirements</a:t>
            </a:r>
            <a:r>
              <a:rPr lang="de-DE" sz="1600" dirty="0" smtClean="0"/>
              <a:t> </a:t>
            </a:r>
            <a:r>
              <a:rPr lang="de-DE" sz="1600" dirty="0" err="1" smtClean="0"/>
              <a:t>to</a:t>
            </a:r>
            <a:r>
              <a:rPr lang="de-DE" sz="1600" dirty="0" smtClean="0"/>
              <a:t> </a:t>
            </a:r>
            <a:r>
              <a:rPr lang="de-DE" sz="1600" dirty="0" err="1" smtClean="0"/>
              <a:t>be</a:t>
            </a:r>
            <a:r>
              <a:rPr lang="de-DE" sz="1600" dirty="0" smtClean="0"/>
              <a:t> </a:t>
            </a:r>
            <a:r>
              <a:rPr lang="de-DE" sz="1600" dirty="0" err="1" smtClean="0"/>
              <a:t>fulfilled</a:t>
            </a:r>
            <a:r>
              <a:rPr lang="de-DE" sz="1600" dirty="0" smtClean="0"/>
              <a:t> in </a:t>
            </a:r>
            <a:r>
              <a:rPr lang="de-DE" sz="1600" dirty="0" err="1" smtClean="0"/>
              <a:t>clinical</a:t>
            </a:r>
            <a:r>
              <a:rPr lang="de-DE" sz="1600" dirty="0" smtClean="0"/>
              <a:t> </a:t>
            </a:r>
            <a:r>
              <a:rPr lang="de-DE" sz="1600" dirty="0" err="1" smtClean="0"/>
              <a:t>trials</a:t>
            </a:r>
            <a:r>
              <a:rPr lang="de-DE" sz="1600" dirty="0" smtClean="0"/>
              <a:t>) </a:t>
            </a:r>
            <a:r>
              <a:rPr lang="de-DE" sz="1600" dirty="0" err="1" smtClean="0"/>
              <a:t>lower</a:t>
            </a:r>
            <a:r>
              <a:rPr lang="de-DE" sz="1600" dirty="0" smtClean="0"/>
              <a:t> </a:t>
            </a:r>
            <a:r>
              <a:rPr lang="de-DE" sz="1600" dirty="0" err="1" smtClean="0"/>
              <a:t>for</a:t>
            </a:r>
            <a:r>
              <a:rPr lang="de-DE" sz="1600" dirty="0" smtClean="0"/>
              <a:t> </a:t>
            </a:r>
            <a:r>
              <a:rPr lang="de-DE" sz="1600" dirty="0" err="1" smtClean="0"/>
              <a:t>bacterial-produced</a:t>
            </a:r>
            <a:r>
              <a:rPr lang="de-DE" sz="1600" dirty="0" smtClean="0"/>
              <a:t> </a:t>
            </a:r>
            <a:r>
              <a:rPr lang="de-DE" sz="1600" dirty="0" err="1" smtClean="0"/>
              <a:t>biosimilars</a:t>
            </a:r>
            <a:r>
              <a:rPr lang="de-DE" sz="1600" dirty="0" smtClean="0"/>
              <a:t> </a:t>
            </a:r>
            <a:r>
              <a:rPr lang="de-DE" sz="1600" dirty="0" err="1" smtClean="0"/>
              <a:t>than</a:t>
            </a:r>
            <a:r>
              <a:rPr lang="de-DE" sz="1600" dirty="0" smtClean="0"/>
              <a:t> </a:t>
            </a:r>
            <a:r>
              <a:rPr lang="de-DE" sz="1600" dirty="0" err="1" smtClean="0"/>
              <a:t>for</a:t>
            </a:r>
            <a:r>
              <a:rPr lang="de-DE" sz="1600" dirty="0" smtClean="0"/>
              <a:t> </a:t>
            </a:r>
            <a:r>
              <a:rPr lang="de-DE" sz="1600" dirty="0" err="1" smtClean="0"/>
              <a:t>animal</a:t>
            </a:r>
            <a:r>
              <a:rPr lang="de-DE" sz="1600" dirty="0" smtClean="0"/>
              <a:t> </a:t>
            </a:r>
            <a:r>
              <a:rPr lang="de-DE" sz="1600" dirty="0" err="1" smtClean="0"/>
              <a:t>cell</a:t>
            </a:r>
            <a:r>
              <a:rPr lang="de-DE" sz="1600" dirty="0" smtClean="0"/>
              <a:t> </a:t>
            </a:r>
            <a:r>
              <a:rPr lang="de-DE" sz="1600" dirty="0" err="1" smtClean="0"/>
              <a:t>line-produced</a:t>
            </a:r>
            <a:r>
              <a:rPr lang="de-DE" sz="1600" dirty="0" smtClean="0"/>
              <a:t> </a:t>
            </a:r>
            <a:r>
              <a:rPr lang="de-DE" sz="1600" dirty="0" err="1" smtClean="0"/>
              <a:t>biosimilars</a:t>
            </a:r>
            <a:endParaRPr lang="de-DE" sz="1600" dirty="0" smtClean="0"/>
          </a:p>
          <a:p>
            <a:pPr eaLnBrk="1" hangingPunct="1">
              <a:buFont typeface="Wingdings" pitchFamily="2" charset="2"/>
              <a:buNone/>
            </a:pPr>
            <a:endParaRPr lang="de-DE" sz="800" dirty="0" smtClean="0"/>
          </a:p>
          <a:p>
            <a:pPr eaLnBrk="1" hangingPunct="1"/>
            <a:r>
              <a:rPr lang="de-DE" sz="1600" dirty="0" smtClean="0"/>
              <a:t>Most </a:t>
            </a:r>
            <a:r>
              <a:rPr lang="de-DE" sz="1600" dirty="0" err="1" smtClean="0"/>
              <a:t>of</a:t>
            </a:r>
            <a:r>
              <a:rPr lang="de-DE" sz="1600" dirty="0" smtClean="0"/>
              <a:t> </a:t>
            </a:r>
            <a:r>
              <a:rPr lang="de-DE" sz="1600" dirty="0" err="1" smtClean="0"/>
              <a:t>the</a:t>
            </a:r>
            <a:r>
              <a:rPr lang="de-DE" sz="1600" dirty="0" smtClean="0"/>
              <a:t> 16 EU-registered </a:t>
            </a:r>
            <a:r>
              <a:rPr lang="de-DE" sz="1600" dirty="0" err="1" smtClean="0"/>
              <a:t>biosimilars</a:t>
            </a:r>
            <a:r>
              <a:rPr lang="de-DE" sz="1600" dirty="0" smtClean="0"/>
              <a:t> (</a:t>
            </a:r>
            <a:r>
              <a:rPr lang="de-DE" sz="1600" dirty="0" err="1" smtClean="0"/>
              <a:t>hGH</a:t>
            </a:r>
            <a:r>
              <a:rPr lang="de-DE" sz="1600" dirty="0" smtClean="0"/>
              <a:t>, EPO, G-CSF) </a:t>
            </a:r>
            <a:r>
              <a:rPr lang="de-DE" sz="1600" dirty="0" err="1" smtClean="0"/>
              <a:t>are</a:t>
            </a:r>
            <a:r>
              <a:rPr lang="de-DE" sz="1600" dirty="0" smtClean="0"/>
              <a:t> </a:t>
            </a:r>
            <a:r>
              <a:rPr lang="de-DE" sz="1600" dirty="0" err="1" smtClean="0"/>
              <a:t>bacterial-produced</a:t>
            </a:r>
            <a:r>
              <a:rPr lang="de-DE" sz="1600" dirty="0" smtClean="0"/>
              <a:t>.</a:t>
            </a:r>
          </a:p>
          <a:p>
            <a:pPr eaLnBrk="1" hangingPunct="1">
              <a:buFont typeface="Wingdings" pitchFamily="2" charset="2"/>
              <a:buNone/>
            </a:pPr>
            <a:endParaRPr lang="de-DE" sz="800" dirty="0" smtClean="0"/>
          </a:p>
          <a:p>
            <a:pPr eaLnBrk="1" hangingPunct="1"/>
            <a:r>
              <a:rPr lang="de-DE" sz="1600" dirty="0" err="1" smtClean="0"/>
              <a:t>About</a:t>
            </a:r>
            <a:r>
              <a:rPr lang="de-DE" sz="1600" dirty="0" smtClean="0"/>
              <a:t> </a:t>
            </a:r>
            <a:r>
              <a:rPr lang="de-DE" sz="1600" dirty="0" smtClean="0">
                <a:solidFill>
                  <a:srgbClr val="FF0000"/>
                </a:solidFill>
              </a:rPr>
              <a:t>7 </a:t>
            </a:r>
            <a:r>
              <a:rPr lang="de-DE" sz="1600" dirty="0" err="1" smtClean="0">
                <a:solidFill>
                  <a:srgbClr val="FF0000"/>
                </a:solidFill>
              </a:rPr>
              <a:t>years</a:t>
            </a:r>
            <a:r>
              <a:rPr lang="de-DE" sz="1600" dirty="0" smtClean="0"/>
              <a:t> </a:t>
            </a:r>
            <a:r>
              <a:rPr lang="de-DE" sz="1600" dirty="0" err="1" smtClean="0"/>
              <a:t>development</a:t>
            </a:r>
            <a:r>
              <a:rPr lang="de-DE" sz="1600" dirty="0" smtClean="0"/>
              <a:t> time, </a:t>
            </a:r>
            <a:r>
              <a:rPr lang="de-DE" sz="1600" dirty="0" err="1" smtClean="0"/>
              <a:t>costs</a:t>
            </a:r>
            <a:r>
              <a:rPr lang="de-DE" sz="1600" dirty="0" smtClean="0"/>
              <a:t>: 80-100 </a:t>
            </a:r>
            <a:r>
              <a:rPr lang="de-DE" sz="1600" dirty="0" err="1" smtClean="0"/>
              <a:t>millions</a:t>
            </a:r>
            <a:r>
              <a:rPr lang="de-DE" sz="1600" dirty="0" smtClean="0"/>
              <a:t> USD („normal“ </a:t>
            </a:r>
            <a:r>
              <a:rPr lang="de-DE" sz="1600" dirty="0" err="1" smtClean="0"/>
              <a:t>generics</a:t>
            </a:r>
            <a:r>
              <a:rPr lang="de-DE" sz="1600" dirty="0" smtClean="0"/>
              <a:t>: 3 </a:t>
            </a:r>
            <a:r>
              <a:rPr lang="de-DE" sz="1600" dirty="0" err="1" smtClean="0"/>
              <a:t>years</a:t>
            </a:r>
            <a:r>
              <a:rPr lang="de-DE" sz="1600" dirty="0" smtClean="0"/>
              <a:t>, 5-10 </a:t>
            </a:r>
            <a:r>
              <a:rPr lang="de-DE" sz="1600" dirty="0" err="1" smtClean="0"/>
              <a:t>Mio</a:t>
            </a:r>
            <a:r>
              <a:rPr lang="de-DE" sz="1600" dirty="0" smtClean="0"/>
              <a:t> USD). </a:t>
            </a:r>
          </a:p>
          <a:p>
            <a:pPr eaLnBrk="1" hangingPunct="1">
              <a:buFont typeface="Wingdings" pitchFamily="2" charset="2"/>
              <a:buNone/>
            </a:pPr>
            <a:endParaRPr lang="de-DE" sz="1600" dirty="0" smtClean="0"/>
          </a:p>
        </p:txBody>
      </p:sp>
      <p:sp>
        <p:nvSpPr>
          <p:cNvPr id="40964" name="Fußzeilenplatzhalter 4"/>
          <p:cNvSpPr txBox="1">
            <a:spLocks noGrp="1"/>
          </p:cNvSpPr>
          <p:nvPr/>
        </p:nvSpPr>
        <p:spPr bwMode="auto">
          <a:xfrm>
            <a:off x="941388" y="6465888"/>
            <a:ext cx="5238750" cy="260350"/>
          </a:xfrm>
          <a:prstGeom prst="rect">
            <a:avLst/>
          </a:prstGeom>
          <a:solidFill>
            <a:schemeClr val="bg1"/>
          </a:solidFill>
          <a:ln w="9525">
            <a:noFill/>
            <a:miter lim="800000"/>
            <a:headEnd/>
            <a:tailEnd/>
          </a:ln>
        </p:spPr>
        <p:txBody>
          <a:bodyPr lIns="90000" tIns="46800" rIns="90000" bIns="46800">
            <a:spAutoFit/>
          </a:bodyPr>
          <a:lstStyle/>
          <a:p>
            <a:r>
              <a:rPr lang="en-US" sz="1100" b="1">
                <a:solidFill>
                  <a:schemeClr val="tx2"/>
                </a:solidFill>
              </a:rPr>
              <a:t> © HUBER &amp; SCHÜSSLER 2010        Boston Presentation, May 25, 2010</a:t>
            </a:r>
            <a:endParaRPr lang="de-DE" sz="1100" b="1">
              <a:solidFill>
                <a:schemeClr val="tx2"/>
              </a:solidFill>
            </a:endParaRPr>
          </a:p>
        </p:txBody>
      </p:sp>
      <p:sp>
        <p:nvSpPr>
          <p:cNvPr id="40965" name="Rectangle 2"/>
          <p:cNvSpPr>
            <a:spLocks noChangeArrowheads="1"/>
          </p:cNvSpPr>
          <p:nvPr/>
        </p:nvSpPr>
        <p:spPr bwMode="auto">
          <a:xfrm>
            <a:off x="989013" y="942975"/>
            <a:ext cx="8001000" cy="571500"/>
          </a:xfrm>
          <a:prstGeom prst="rect">
            <a:avLst/>
          </a:prstGeom>
          <a:noFill/>
          <a:ln w="9525">
            <a:noFill/>
            <a:miter lim="800000"/>
            <a:headEnd/>
            <a:tailEnd/>
          </a:ln>
        </p:spPr>
        <p:txBody>
          <a:bodyPr/>
          <a:lstStyle/>
          <a:p>
            <a:pPr>
              <a:lnSpc>
                <a:spcPct val="90000"/>
              </a:lnSpc>
            </a:pPr>
            <a:r>
              <a:rPr lang="de-DE" sz="2800" b="1">
                <a:solidFill>
                  <a:schemeClr val="tx2"/>
                </a:solidFill>
              </a:rPr>
              <a:t>Biosimilars – Emerging markets in Europe (2)</a:t>
            </a:r>
          </a:p>
        </p:txBody>
      </p:sp>
      <p:pic>
        <p:nvPicPr>
          <p:cNvPr id="40966" name="Picture 14" descr="PAA098000019"/>
          <p:cNvPicPr>
            <a:picLocks noChangeAspect="1" noChangeArrowheads="1"/>
          </p:cNvPicPr>
          <p:nvPr/>
        </p:nvPicPr>
        <p:blipFill>
          <a:blip r:embed="rId2" cstate="print"/>
          <a:srcRect/>
          <a:stretch>
            <a:fillRect/>
          </a:stretch>
        </p:blipFill>
        <p:spPr bwMode="auto">
          <a:xfrm>
            <a:off x="458788" y="739775"/>
            <a:ext cx="584200" cy="827088"/>
          </a:xfrm>
          <a:prstGeom prst="rect">
            <a:avLst/>
          </a:prstGeom>
          <a:noFill/>
          <a:ln w="9525">
            <a:noFill/>
            <a:miter lim="800000"/>
            <a:headEnd/>
            <a:tailEnd/>
          </a:ln>
        </p:spPr>
      </p:pic>
      <p:sp>
        <p:nvSpPr>
          <p:cNvPr id="40967"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a:t>
            </a:r>
            <a:r>
              <a:rPr lang="en-US" sz="900" b="1" dirty="0" smtClean="0">
                <a:solidFill>
                  <a:schemeClr val="tx2"/>
                </a:solidFill>
              </a:rPr>
              <a:t>2010</a:t>
            </a:r>
            <a:endParaRPr lang="de-DE" sz="900" b="1" dirty="0">
              <a:solidFill>
                <a:schemeClr val="tx2"/>
              </a:solidFill>
            </a:endParaRPr>
          </a:p>
        </p:txBody>
      </p:sp>
      <p:sp>
        <p:nvSpPr>
          <p:cNvPr id="9" name="Foliennummernplatzhalter 8"/>
          <p:cNvSpPr>
            <a:spLocks noGrp="1"/>
          </p:cNvSpPr>
          <p:nvPr>
            <p:ph type="sldNum" sz="quarter" idx="10"/>
          </p:nvPr>
        </p:nvSpPr>
        <p:spPr/>
        <p:txBody>
          <a:bodyPr/>
          <a:lstStyle/>
          <a:p>
            <a:pPr>
              <a:defRPr/>
            </a:pPr>
            <a:fld id="{4114FB16-8069-4248-AEAE-44DF4E24B011}" type="slidenum">
              <a:rPr lang="de-DE" smtClean="0"/>
              <a:pPr>
                <a:defRPr/>
              </a:pPr>
              <a:t>46</a:t>
            </a:fld>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ußzeilenplatzhalter 4"/>
          <p:cNvSpPr>
            <a:spLocks noGrp="1"/>
          </p:cNvSpPr>
          <p:nvPr>
            <p:ph type="ftr" sz="quarter" idx="11"/>
          </p:nvPr>
        </p:nvSpPr>
        <p:spPr>
          <a:noFill/>
        </p:spPr>
        <p:txBody>
          <a:bodyPr/>
          <a:lstStyle/>
          <a:p>
            <a:r>
              <a:rPr lang="en-US" smtClean="0"/>
              <a:t>Ahmedabad, February 2015</a:t>
            </a:r>
            <a:endParaRPr lang="de-DE" smtClean="0"/>
          </a:p>
        </p:txBody>
      </p:sp>
      <p:sp>
        <p:nvSpPr>
          <p:cNvPr id="43011" name="Rectangle 3"/>
          <p:cNvSpPr>
            <a:spLocks noGrp="1" noChangeArrowheads="1"/>
          </p:cNvSpPr>
          <p:nvPr>
            <p:ph type="body" idx="1"/>
          </p:nvPr>
        </p:nvSpPr>
        <p:spPr/>
        <p:txBody>
          <a:bodyPr/>
          <a:lstStyle/>
          <a:p>
            <a:pPr marL="457200" indent="-457200" eaLnBrk="1" hangingPunct="1">
              <a:buFont typeface="Wingdings" pitchFamily="2" charset="2"/>
              <a:buNone/>
            </a:pPr>
            <a:endParaRPr lang="de-DE" smtClean="0"/>
          </a:p>
        </p:txBody>
      </p:sp>
      <p:graphicFrame>
        <p:nvGraphicFramePr>
          <p:cNvPr id="5" name="Tabelle 4"/>
          <p:cNvGraphicFramePr>
            <a:graphicFrameLocks noGrp="1"/>
          </p:cNvGraphicFramePr>
          <p:nvPr/>
        </p:nvGraphicFramePr>
        <p:xfrm>
          <a:off x="1214438" y="1657350"/>
          <a:ext cx="6381750" cy="4643444"/>
        </p:xfrm>
        <a:graphic>
          <a:graphicData uri="http://schemas.openxmlformats.org/drawingml/2006/table">
            <a:tbl>
              <a:tblPr/>
              <a:tblGrid>
                <a:gridCol w="1595437"/>
                <a:gridCol w="1595438"/>
                <a:gridCol w="1595437"/>
                <a:gridCol w="1595438"/>
              </a:tblGrid>
              <a:tr h="865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dirty="0" smtClean="0">
                        <a:ln>
                          <a:noFill/>
                        </a:ln>
                        <a:solidFill>
                          <a:srgbClr val="E8EDF2"/>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rgbClr val="E8EDF2"/>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rgbClr val="E8EDF2"/>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rgbClr val="E8EDF2"/>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rgbClr val="000000"/>
                        </a:solidFill>
                        <a:effectLst/>
                        <a:latin typeface="NewsGoth B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bl>
          </a:graphicData>
        </a:graphic>
      </p:graphicFrame>
      <p:sp>
        <p:nvSpPr>
          <p:cNvPr id="43089" name="Fußzeilenplatzhalter 4"/>
          <p:cNvSpPr txBox="1">
            <a:spLocks noGrp="1"/>
          </p:cNvSpPr>
          <p:nvPr/>
        </p:nvSpPr>
        <p:spPr bwMode="auto">
          <a:xfrm>
            <a:off x="941388" y="6465888"/>
            <a:ext cx="5238750" cy="260350"/>
          </a:xfrm>
          <a:prstGeom prst="rect">
            <a:avLst/>
          </a:prstGeom>
          <a:solidFill>
            <a:schemeClr val="bg1"/>
          </a:solidFill>
          <a:ln w="9525">
            <a:noFill/>
            <a:miter lim="800000"/>
            <a:headEnd/>
            <a:tailEnd/>
          </a:ln>
        </p:spPr>
        <p:txBody>
          <a:bodyPr lIns="90000" tIns="46800" rIns="90000" bIns="46800">
            <a:spAutoFit/>
          </a:bodyPr>
          <a:lstStyle/>
          <a:p>
            <a:r>
              <a:rPr lang="en-US" sz="1100" b="1">
                <a:solidFill>
                  <a:schemeClr val="tx2"/>
                </a:solidFill>
              </a:rPr>
              <a:t> © HUBER &amp; SCHÜSSLER 2010        Boston Presentation, May 25, 2010</a:t>
            </a:r>
            <a:endParaRPr lang="de-DE" sz="1100" b="1">
              <a:solidFill>
                <a:schemeClr val="tx2"/>
              </a:solidFill>
            </a:endParaRPr>
          </a:p>
        </p:txBody>
      </p:sp>
      <p:sp>
        <p:nvSpPr>
          <p:cNvPr id="43090" name="Rectangle 2"/>
          <p:cNvSpPr>
            <a:spLocks noChangeArrowheads="1"/>
          </p:cNvSpPr>
          <p:nvPr/>
        </p:nvSpPr>
        <p:spPr bwMode="auto">
          <a:xfrm>
            <a:off x="989013" y="942975"/>
            <a:ext cx="8001000" cy="571500"/>
          </a:xfrm>
          <a:prstGeom prst="rect">
            <a:avLst/>
          </a:prstGeom>
          <a:noFill/>
          <a:ln w="9525">
            <a:noFill/>
            <a:miter lim="800000"/>
            <a:headEnd/>
            <a:tailEnd/>
          </a:ln>
        </p:spPr>
        <p:txBody>
          <a:bodyPr/>
          <a:lstStyle/>
          <a:p>
            <a:pPr>
              <a:lnSpc>
                <a:spcPct val="90000"/>
              </a:lnSpc>
            </a:pPr>
            <a:r>
              <a:rPr lang="de-DE" sz="2800" b="1" dirty="0" err="1">
                <a:solidFill>
                  <a:schemeClr val="tx2"/>
                </a:solidFill>
              </a:rPr>
              <a:t>Biosimilars</a:t>
            </a:r>
            <a:r>
              <a:rPr lang="de-DE" sz="2800" b="1" dirty="0">
                <a:solidFill>
                  <a:schemeClr val="tx2"/>
                </a:solidFill>
              </a:rPr>
              <a:t> – Emerging </a:t>
            </a:r>
            <a:r>
              <a:rPr lang="de-DE" sz="2800" b="1" dirty="0" err="1">
                <a:solidFill>
                  <a:schemeClr val="tx2"/>
                </a:solidFill>
              </a:rPr>
              <a:t>markets</a:t>
            </a:r>
            <a:r>
              <a:rPr lang="de-DE" sz="2800" b="1" dirty="0">
                <a:solidFill>
                  <a:schemeClr val="tx2"/>
                </a:solidFill>
              </a:rPr>
              <a:t> in Europe </a:t>
            </a:r>
            <a:r>
              <a:rPr lang="de-DE" sz="2800" b="1" dirty="0" smtClean="0">
                <a:solidFill>
                  <a:schemeClr val="tx2"/>
                </a:solidFill>
              </a:rPr>
              <a:t>(3)</a:t>
            </a:r>
            <a:endParaRPr lang="de-DE" sz="2800" b="1" dirty="0">
              <a:solidFill>
                <a:schemeClr val="tx2"/>
              </a:solidFill>
            </a:endParaRPr>
          </a:p>
        </p:txBody>
      </p:sp>
      <p:pic>
        <p:nvPicPr>
          <p:cNvPr id="43091" name="Picture 96" descr="PAA098000019"/>
          <p:cNvPicPr>
            <a:picLocks noChangeAspect="1" noChangeArrowheads="1"/>
          </p:cNvPicPr>
          <p:nvPr/>
        </p:nvPicPr>
        <p:blipFill>
          <a:blip r:embed="rId2" cstate="print"/>
          <a:srcRect/>
          <a:stretch>
            <a:fillRect/>
          </a:stretch>
        </p:blipFill>
        <p:spPr bwMode="auto">
          <a:xfrm>
            <a:off x="458788" y="739775"/>
            <a:ext cx="584200" cy="827088"/>
          </a:xfrm>
          <a:prstGeom prst="rect">
            <a:avLst/>
          </a:prstGeom>
          <a:noFill/>
          <a:ln w="9525">
            <a:noFill/>
            <a:miter lim="800000"/>
            <a:headEnd/>
            <a:tailEnd/>
          </a:ln>
        </p:spPr>
      </p:pic>
      <p:sp>
        <p:nvSpPr>
          <p:cNvPr id="43092" name="Fußzeilenplatzhalter 4"/>
          <p:cNvSpPr txBox="1">
            <a:spLocks noGrp="1"/>
          </p:cNvSpPr>
          <p:nvPr/>
        </p:nvSpPr>
        <p:spPr bwMode="auto">
          <a:xfrm>
            <a:off x="941388" y="6475413"/>
            <a:ext cx="7951787" cy="248402"/>
          </a:xfrm>
          <a:prstGeom prst="rect">
            <a:avLst/>
          </a:prstGeom>
          <a:solidFill>
            <a:schemeClr val="bg1"/>
          </a:solidFill>
          <a:ln w="9525">
            <a:noFill/>
            <a:miter lim="800000"/>
            <a:headEnd/>
            <a:tailEnd/>
          </a:ln>
        </p:spPr>
        <p:txBody>
          <a:bodyPr lIns="90000" tIns="46800" rIns="90000" bIns="46800">
            <a:spAutoFit/>
          </a:bodyPr>
          <a:lstStyle/>
          <a:p>
            <a:r>
              <a:rPr lang="en-US" sz="1000" b="1" dirty="0">
                <a:solidFill>
                  <a:schemeClr val="tx2"/>
                </a:solidFill>
              </a:rPr>
              <a:t> </a:t>
            </a:r>
            <a:r>
              <a:rPr lang="en-US" sz="900" b="1" dirty="0">
                <a:solidFill>
                  <a:schemeClr val="tx2"/>
                </a:solidFill>
              </a:rPr>
              <a:t>© HUBER &amp; SCHÜSSLER 2010 </a:t>
            </a:r>
            <a:r>
              <a:rPr lang="en-US" sz="900" b="1" dirty="0" smtClean="0">
                <a:solidFill>
                  <a:schemeClr val="tx2"/>
                </a:solidFill>
              </a:rPr>
              <a:t>|</a:t>
            </a:r>
            <a:endParaRPr lang="de-DE" sz="900" b="1"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899592" y="1700808"/>
            <a:ext cx="6192688" cy="4782606"/>
          </a:xfrm>
          <a:prstGeom prst="rect">
            <a:avLst/>
          </a:prstGeom>
          <a:noFill/>
          <a:ln w="9525">
            <a:noFill/>
            <a:miter lim="800000"/>
            <a:headEnd/>
            <a:tailEnd/>
          </a:ln>
          <a:effectLst/>
        </p:spPr>
      </p:pic>
      <p:sp>
        <p:nvSpPr>
          <p:cNvPr id="11" name="Foliennummernplatzhalter 10"/>
          <p:cNvSpPr>
            <a:spLocks noGrp="1"/>
          </p:cNvSpPr>
          <p:nvPr>
            <p:ph type="sldNum" sz="quarter" idx="10"/>
          </p:nvPr>
        </p:nvSpPr>
        <p:spPr/>
        <p:txBody>
          <a:bodyPr/>
          <a:lstStyle/>
          <a:p>
            <a:pPr>
              <a:defRPr/>
            </a:pPr>
            <a:fld id="{4114FB16-8069-4248-AEAE-44DF4E24B011}" type="slidenum">
              <a:rPr lang="de-DE" smtClean="0"/>
              <a:pPr>
                <a:defRPr/>
              </a:pPr>
              <a:t>47</a:t>
            </a:fld>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a:xfrm>
            <a:off x="990600" y="2058988"/>
            <a:ext cx="6696075" cy="3025775"/>
          </a:xfrm>
        </p:spPr>
        <p:txBody>
          <a:bodyPr/>
          <a:lstStyle/>
          <a:p>
            <a:pPr eaLnBrk="1" hangingPunct="1"/>
            <a:r>
              <a:rPr lang="de-DE" sz="2800" dirty="0" smtClean="0"/>
              <a:t>Dr. Andrea </a:t>
            </a:r>
            <a:r>
              <a:rPr lang="de-DE" sz="2800" dirty="0" smtClean="0"/>
              <a:t>Schüssler</a:t>
            </a:r>
            <a:r>
              <a:rPr lang="de-DE" sz="2800" dirty="0" smtClean="0"/>
              <a:t/>
            </a:r>
            <a:br>
              <a:rPr lang="de-DE" sz="2800" dirty="0" smtClean="0"/>
            </a:br>
            <a:r>
              <a:rPr lang="de-DE" sz="2800" dirty="0" smtClean="0"/>
              <a:t>HUBER &amp; SCHÜSSLER</a:t>
            </a:r>
            <a:br>
              <a:rPr lang="de-DE" sz="2800" dirty="0" smtClean="0"/>
            </a:br>
            <a:r>
              <a:rPr lang="de-DE" sz="2800" dirty="0" smtClean="0"/>
              <a:t>Truderinger </a:t>
            </a:r>
            <a:r>
              <a:rPr lang="de-DE" sz="2800" dirty="0" err="1" smtClean="0"/>
              <a:t>Strasse</a:t>
            </a:r>
            <a:r>
              <a:rPr lang="de-DE" sz="2800" dirty="0" smtClean="0"/>
              <a:t> 246</a:t>
            </a:r>
            <a:br>
              <a:rPr lang="de-DE" sz="2800" dirty="0" smtClean="0"/>
            </a:br>
            <a:r>
              <a:rPr lang="de-DE" sz="2800" dirty="0" smtClean="0"/>
              <a:t>81825 München</a:t>
            </a:r>
            <a:br>
              <a:rPr lang="de-DE" sz="2800" dirty="0" smtClean="0"/>
            </a:br>
            <a:r>
              <a:rPr lang="de-DE" sz="2800" dirty="0" smtClean="0"/>
              <a:t/>
            </a:r>
            <a:br>
              <a:rPr lang="de-DE" sz="2800" dirty="0" smtClean="0"/>
            </a:br>
            <a:r>
              <a:rPr lang="de-DE" sz="2800" dirty="0" smtClean="0"/>
              <a:t>schuessler@patservice.de</a:t>
            </a:r>
            <a:br>
              <a:rPr lang="de-DE" sz="2800" dirty="0" smtClean="0"/>
            </a:br>
            <a:r>
              <a:rPr lang="de-DE" sz="2800" dirty="0" smtClean="0"/>
              <a:t>www.patservice.de </a:t>
            </a:r>
            <a:br>
              <a:rPr lang="de-DE" sz="2800" dirty="0" smtClean="0"/>
            </a:br>
            <a:endParaRPr lang="de-DE" sz="2800" dirty="0" smtClean="0"/>
          </a:p>
        </p:txBody>
      </p:sp>
      <p:sp>
        <p:nvSpPr>
          <p:cNvPr id="53251" name="Rectangle 11"/>
          <p:cNvSpPr>
            <a:spLocks noChangeArrowheads="1"/>
          </p:cNvSpPr>
          <p:nvPr/>
        </p:nvSpPr>
        <p:spPr bwMode="auto">
          <a:xfrm>
            <a:off x="7956550" y="5445125"/>
            <a:ext cx="1008063" cy="1152525"/>
          </a:xfrm>
          <a:prstGeom prst="rect">
            <a:avLst/>
          </a:prstGeom>
          <a:solidFill>
            <a:schemeClr val="bg1"/>
          </a:solidFill>
          <a:ln w="9525">
            <a:noFill/>
            <a:miter lim="800000"/>
            <a:headEnd/>
            <a:tailEnd/>
          </a:ln>
        </p:spPr>
        <p:txBody>
          <a:bodyPr wrap="none" lIns="90000" tIns="46800" rIns="90000" bIns="46800" anchor="ctr">
            <a:spAutoFit/>
          </a:bodyPr>
          <a:lstStyle/>
          <a:p>
            <a:endParaRPr lang="de-DE"/>
          </a:p>
        </p:txBody>
      </p:sp>
      <p:pic>
        <p:nvPicPr>
          <p:cNvPr id="53252" name="Picture 3"/>
          <p:cNvPicPr>
            <a:picLocks noChangeAspect="1" noChangeArrowheads="1"/>
          </p:cNvPicPr>
          <p:nvPr/>
        </p:nvPicPr>
        <p:blipFill>
          <a:blip r:embed="rId2" cstate="print"/>
          <a:srcRect/>
          <a:stretch>
            <a:fillRect/>
          </a:stretch>
        </p:blipFill>
        <p:spPr bwMode="auto">
          <a:xfrm>
            <a:off x="4211638" y="5608638"/>
            <a:ext cx="4530725" cy="858837"/>
          </a:xfrm>
          <a:prstGeom prst="rect">
            <a:avLst/>
          </a:prstGeom>
          <a:noFill/>
          <a:ln w="9525">
            <a:noFill/>
            <a:miter lim="800000"/>
            <a:headEnd/>
            <a:tailEnd/>
          </a:ln>
        </p:spPr>
      </p:pic>
      <p:sp>
        <p:nvSpPr>
          <p:cNvPr id="53253" name="Rectangle 3"/>
          <p:cNvSpPr>
            <a:spLocks noChangeArrowheads="1"/>
          </p:cNvSpPr>
          <p:nvPr/>
        </p:nvSpPr>
        <p:spPr bwMode="auto">
          <a:xfrm>
            <a:off x="990600" y="1085850"/>
            <a:ext cx="6934200" cy="495300"/>
          </a:xfrm>
          <a:prstGeom prst="rect">
            <a:avLst/>
          </a:prstGeom>
          <a:noFill/>
          <a:ln w="9525">
            <a:noFill/>
            <a:miter lim="800000"/>
            <a:headEnd/>
            <a:tailEnd/>
          </a:ln>
        </p:spPr>
        <p:txBody>
          <a:bodyPr/>
          <a:lstStyle/>
          <a:p>
            <a:pPr>
              <a:spcBef>
                <a:spcPct val="20000"/>
              </a:spcBef>
              <a:buClr>
                <a:schemeClr val="tx1"/>
              </a:buClr>
              <a:buSzPct val="75000"/>
              <a:buFont typeface="Wingdings" pitchFamily="2" charset="2"/>
              <a:buNone/>
            </a:pPr>
            <a:r>
              <a:rPr lang="de-DE" sz="2400" b="1">
                <a:solidFill>
                  <a:srgbClr val="FF0000"/>
                </a:solidFill>
              </a:rPr>
              <a:t>THANK YOU FOR YOUR KIND ATTENTION!</a:t>
            </a:r>
          </a:p>
        </p:txBody>
      </p:sp>
      <p:sp>
        <p:nvSpPr>
          <p:cNvPr id="53254" name="Rectangle 15"/>
          <p:cNvSpPr txBox="1">
            <a:spLocks noGrp="1" noChangeArrowheads="1"/>
          </p:cNvSpPr>
          <p:nvPr/>
        </p:nvSpPr>
        <p:spPr bwMode="auto">
          <a:xfrm>
            <a:off x="990600" y="76200"/>
            <a:ext cx="8001000" cy="304800"/>
          </a:xfrm>
          <a:prstGeom prst="rect">
            <a:avLst/>
          </a:prstGeom>
          <a:noFill/>
          <a:ln w="9525">
            <a:noFill/>
            <a:miter lim="800000"/>
            <a:headEnd/>
            <a:tailEnd/>
          </a:ln>
        </p:spPr>
        <p:txBody>
          <a:bodyPr>
            <a:spAutoFit/>
          </a:bodyPr>
          <a:lstStyle/>
          <a:p>
            <a:r>
              <a:rPr lang="de-DE" b="1" dirty="0" smtClean="0">
                <a:solidFill>
                  <a:schemeClr val="bg1"/>
                </a:solidFill>
              </a:rPr>
              <a:t>Ahmedabad, </a:t>
            </a:r>
            <a:r>
              <a:rPr lang="de-DE" b="1" dirty="0" err="1" smtClean="0">
                <a:solidFill>
                  <a:schemeClr val="bg1"/>
                </a:solidFill>
              </a:rPr>
              <a:t>February</a:t>
            </a:r>
            <a:r>
              <a:rPr lang="de-DE" b="1" dirty="0" smtClean="0">
                <a:solidFill>
                  <a:schemeClr val="bg1"/>
                </a:solidFill>
              </a:rPr>
              <a:t>  </a:t>
            </a:r>
            <a:r>
              <a:rPr lang="de-DE" b="1" dirty="0" smtClean="0">
                <a:solidFill>
                  <a:schemeClr val="bg1"/>
                </a:solidFill>
              </a:rPr>
              <a:t>2015 </a:t>
            </a:r>
            <a:endParaRPr lang="de-DE" b="1" dirty="0">
              <a:solidFill>
                <a:schemeClr val="bg1"/>
              </a:solidFill>
            </a:endParaRPr>
          </a:p>
        </p:txBody>
      </p:sp>
      <p:pic>
        <p:nvPicPr>
          <p:cNvPr id="53255" name="Picture 9" descr="verbeugen"/>
          <p:cNvPicPr>
            <a:picLocks noChangeAspect="1" noChangeArrowheads="1"/>
          </p:cNvPicPr>
          <p:nvPr/>
        </p:nvPicPr>
        <p:blipFill>
          <a:blip r:embed="rId3" cstate="print"/>
          <a:srcRect/>
          <a:stretch>
            <a:fillRect/>
          </a:stretch>
        </p:blipFill>
        <p:spPr bwMode="auto">
          <a:xfrm>
            <a:off x="6808788" y="2146300"/>
            <a:ext cx="1933575"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650840" y="3157538"/>
            <a:ext cx="983589" cy="91281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European</a:t>
            </a:r>
          </a:p>
          <a:p>
            <a:r>
              <a:rPr kumimoji="1" lang="en-GB" altLang="de-DE" sz="1200">
                <a:solidFill>
                  <a:srgbClr val="FFFF00"/>
                </a:solidFill>
              </a:rPr>
              <a:t>patent</a:t>
            </a:r>
          </a:p>
          <a:p>
            <a:r>
              <a:rPr kumimoji="1" lang="en-GB" altLang="de-DE" sz="1200">
                <a:solidFill>
                  <a:srgbClr val="FFFF00"/>
                </a:solidFill>
              </a:rPr>
              <a:t>application</a:t>
            </a:r>
          </a:p>
        </p:txBody>
      </p:sp>
      <p:sp>
        <p:nvSpPr>
          <p:cNvPr id="14339" name="Line 5"/>
          <p:cNvSpPr>
            <a:spLocks noChangeShapeType="1"/>
          </p:cNvSpPr>
          <p:nvPr/>
        </p:nvSpPr>
        <p:spPr bwMode="auto">
          <a:xfrm flipV="1">
            <a:off x="1143367" y="4070351"/>
            <a:ext cx="1466" cy="455613"/>
          </a:xfrm>
          <a:prstGeom prst="line">
            <a:avLst/>
          </a:prstGeom>
          <a:noFill/>
          <a:ln w="25400">
            <a:solidFill>
              <a:schemeClr val="bg2"/>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de-DE"/>
          </a:p>
        </p:txBody>
      </p:sp>
      <p:sp>
        <p:nvSpPr>
          <p:cNvPr id="14340" name="Line 10"/>
          <p:cNvSpPr>
            <a:spLocks noChangeShapeType="1"/>
          </p:cNvSpPr>
          <p:nvPr/>
        </p:nvSpPr>
        <p:spPr bwMode="auto">
          <a:xfrm flipV="1">
            <a:off x="1647621" y="5078413"/>
            <a:ext cx="296103" cy="0"/>
          </a:xfrm>
          <a:prstGeom prst="line">
            <a:avLst/>
          </a:prstGeom>
          <a:noFill/>
          <a:ln w="254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41" name="Rectangle 9"/>
          <p:cNvSpPr>
            <a:spLocks noChangeArrowheads="1"/>
          </p:cNvSpPr>
          <p:nvPr/>
        </p:nvSpPr>
        <p:spPr bwMode="auto">
          <a:xfrm>
            <a:off x="650840" y="4656139"/>
            <a:ext cx="983589" cy="8350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Filing and</a:t>
            </a:r>
          </a:p>
          <a:p>
            <a:r>
              <a:rPr kumimoji="1" lang="en-GB" altLang="de-DE" sz="1200">
                <a:solidFill>
                  <a:srgbClr val="FFFF00"/>
                </a:solidFill>
              </a:rPr>
              <a:t>formalities</a:t>
            </a:r>
          </a:p>
          <a:p>
            <a:r>
              <a:rPr kumimoji="1" lang="en-GB" altLang="de-DE" sz="1200">
                <a:solidFill>
                  <a:srgbClr val="FFFF00"/>
                </a:solidFill>
              </a:rPr>
              <a:t>examination</a:t>
            </a:r>
          </a:p>
        </p:txBody>
      </p:sp>
      <p:sp>
        <p:nvSpPr>
          <p:cNvPr id="14342" name="Rectangle 7"/>
          <p:cNvSpPr>
            <a:spLocks noChangeArrowheads="1"/>
          </p:cNvSpPr>
          <p:nvPr/>
        </p:nvSpPr>
        <p:spPr bwMode="auto">
          <a:xfrm>
            <a:off x="1978903" y="4664075"/>
            <a:ext cx="1197604" cy="8524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Search report </a:t>
            </a:r>
          </a:p>
          <a:p>
            <a:r>
              <a:rPr kumimoji="1" lang="en-GB" altLang="de-DE" sz="1200">
                <a:solidFill>
                  <a:srgbClr val="FFFF00"/>
                </a:solidFill>
              </a:rPr>
              <a:t>with preliminary</a:t>
            </a:r>
          </a:p>
          <a:p>
            <a:r>
              <a:rPr kumimoji="1" lang="en-GB" altLang="de-DE" sz="1200">
                <a:solidFill>
                  <a:srgbClr val="FFFF00"/>
                </a:solidFill>
              </a:rPr>
              <a:t>opinion on</a:t>
            </a:r>
          </a:p>
          <a:p>
            <a:r>
              <a:rPr kumimoji="1" lang="en-GB" altLang="de-DE" sz="1200">
                <a:solidFill>
                  <a:srgbClr val="FFFF00"/>
                </a:solidFill>
              </a:rPr>
              <a:t>patentability *)</a:t>
            </a:r>
          </a:p>
        </p:txBody>
      </p:sp>
      <p:sp>
        <p:nvSpPr>
          <p:cNvPr id="14343" name="Rectangle 16"/>
          <p:cNvSpPr>
            <a:spLocks noChangeArrowheads="1"/>
          </p:cNvSpPr>
          <p:nvPr/>
        </p:nvSpPr>
        <p:spPr bwMode="auto">
          <a:xfrm>
            <a:off x="4786015" y="4656139"/>
            <a:ext cx="985054" cy="8524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Grant of</a:t>
            </a:r>
          </a:p>
          <a:p>
            <a:r>
              <a:rPr kumimoji="1" lang="en-GB" altLang="de-DE" sz="1200">
                <a:solidFill>
                  <a:srgbClr val="FFFF00"/>
                </a:solidFill>
              </a:rPr>
              <a:t>European</a:t>
            </a:r>
          </a:p>
          <a:p>
            <a:r>
              <a:rPr kumimoji="1" lang="en-GB" altLang="de-DE" sz="1200">
                <a:solidFill>
                  <a:srgbClr val="FFFF00"/>
                </a:solidFill>
              </a:rPr>
              <a:t>patent </a:t>
            </a:r>
          </a:p>
          <a:p>
            <a:endParaRPr kumimoji="1" lang="en-GB" altLang="de-DE" sz="1200">
              <a:solidFill>
                <a:srgbClr val="FFFF00"/>
              </a:solidFill>
            </a:endParaRPr>
          </a:p>
        </p:txBody>
      </p:sp>
      <p:sp>
        <p:nvSpPr>
          <p:cNvPr id="14344" name="Line 24"/>
          <p:cNvSpPr>
            <a:spLocks noChangeShapeType="1"/>
          </p:cNvSpPr>
          <p:nvPr/>
        </p:nvSpPr>
        <p:spPr bwMode="auto">
          <a:xfrm flipV="1">
            <a:off x="4506037" y="5072064"/>
            <a:ext cx="281444" cy="1587"/>
          </a:xfrm>
          <a:prstGeom prst="line">
            <a:avLst/>
          </a:prstGeom>
          <a:noFill/>
          <a:ln w="254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45" name="Rectangle 20"/>
          <p:cNvSpPr>
            <a:spLocks noChangeArrowheads="1"/>
          </p:cNvSpPr>
          <p:nvPr/>
        </p:nvSpPr>
        <p:spPr bwMode="auto">
          <a:xfrm>
            <a:off x="3575220" y="3141664"/>
            <a:ext cx="992383" cy="877887"/>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Refusal or </a:t>
            </a:r>
          </a:p>
          <a:p>
            <a:r>
              <a:rPr kumimoji="1" lang="en-GB" altLang="de-DE" sz="1200">
                <a:solidFill>
                  <a:srgbClr val="FFFF00"/>
                </a:solidFill>
              </a:rPr>
              <a:t>withdrawal </a:t>
            </a:r>
          </a:p>
          <a:p>
            <a:r>
              <a:rPr kumimoji="1" lang="en-GB" altLang="de-DE" sz="1200">
                <a:solidFill>
                  <a:srgbClr val="FFFF00"/>
                </a:solidFill>
              </a:rPr>
              <a:t>of </a:t>
            </a:r>
            <a:br>
              <a:rPr kumimoji="1" lang="en-GB" altLang="de-DE" sz="1200">
                <a:solidFill>
                  <a:srgbClr val="FFFF00"/>
                </a:solidFill>
              </a:rPr>
            </a:br>
            <a:r>
              <a:rPr kumimoji="1" lang="en-GB" altLang="de-DE" sz="1200">
                <a:solidFill>
                  <a:srgbClr val="FFFF00"/>
                </a:solidFill>
              </a:rPr>
              <a:t>application</a:t>
            </a:r>
          </a:p>
        </p:txBody>
      </p:sp>
      <p:sp>
        <p:nvSpPr>
          <p:cNvPr id="14346" name="Rectangle 15"/>
          <p:cNvSpPr>
            <a:spLocks noChangeArrowheads="1"/>
          </p:cNvSpPr>
          <p:nvPr/>
        </p:nvSpPr>
        <p:spPr bwMode="auto">
          <a:xfrm>
            <a:off x="3515119" y="4656139"/>
            <a:ext cx="990918" cy="85883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Substantive</a:t>
            </a:r>
          </a:p>
          <a:p>
            <a:r>
              <a:rPr kumimoji="1" lang="en-GB" altLang="de-DE" sz="1200">
                <a:solidFill>
                  <a:srgbClr val="FFFF00"/>
                </a:solidFill>
              </a:rPr>
              <a:t>examination</a:t>
            </a:r>
          </a:p>
        </p:txBody>
      </p:sp>
      <p:sp>
        <p:nvSpPr>
          <p:cNvPr id="14347" name="Line 23"/>
          <p:cNvSpPr>
            <a:spLocks noChangeShapeType="1"/>
          </p:cNvSpPr>
          <p:nvPr/>
        </p:nvSpPr>
        <p:spPr bwMode="auto">
          <a:xfrm flipV="1">
            <a:off x="3176508" y="5072063"/>
            <a:ext cx="335680" cy="0"/>
          </a:xfrm>
          <a:prstGeom prst="line">
            <a:avLst/>
          </a:prstGeom>
          <a:noFill/>
          <a:ln w="254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48" name="Line 31"/>
          <p:cNvSpPr>
            <a:spLocks noChangeShapeType="1"/>
          </p:cNvSpPr>
          <p:nvPr/>
        </p:nvSpPr>
        <p:spPr bwMode="auto">
          <a:xfrm flipV="1">
            <a:off x="3973932" y="4017963"/>
            <a:ext cx="41044" cy="635000"/>
          </a:xfrm>
          <a:prstGeom prst="line">
            <a:avLst/>
          </a:prstGeom>
          <a:noFill/>
          <a:ln w="25400">
            <a:solidFill>
              <a:schemeClr val="bg2"/>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49" name="Line 6"/>
          <p:cNvSpPr>
            <a:spLocks noChangeShapeType="1"/>
          </p:cNvSpPr>
          <p:nvPr/>
        </p:nvSpPr>
        <p:spPr bwMode="auto">
          <a:xfrm flipV="1">
            <a:off x="2511010" y="3500439"/>
            <a:ext cx="1064210" cy="1152525"/>
          </a:xfrm>
          <a:prstGeom prst="line">
            <a:avLst/>
          </a:prstGeom>
          <a:noFill/>
          <a:ln w="2540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50" name="Rectangle 21"/>
          <p:cNvSpPr>
            <a:spLocks noChangeArrowheads="1"/>
          </p:cNvSpPr>
          <p:nvPr/>
        </p:nvSpPr>
        <p:spPr bwMode="auto">
          <a:xfrm>
            <a:off x="7373248" y="4373564"/>
            <a:ext cx="1693062" cy="1152525"/>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u="sng" dirty="0" smtClean="0">
                <a:solidFill>
                  <a:srgbClr val="FF0000"/>
                </a:solidFill>
              </a:rPr>
              <a:t>Not yet possible:</a:t>
            </a:r>
            <a:r>
              <a:rPr kumimoji="1" lang="en-GB" altLang="de-DE" sz="1200" dirty="0" smtClean="0">
                <a:solidFill>
                  <a:srgbClr val="00B050"/>
                </a:solidFill>
              </a:rPr>
              <a:t> </a:t>
            </a:r>
          </a:p>
          <a:p>
            <a:r>
              <a:rPr kumimoji="1" lang="en-GB" altLang="de-DE" sz="1200" dirty="0" smtClean="0">
                <a:solidFill>
                  <a:srgbClr val="00B050"/>
                </a:solidFill>
              </a:rPr>
              <a:t>European patent</a:t>
            </a:r>
          </a:p>
          <a:p>
            <a:r>
              <a:rPr kumimoji="1" lang="en-GB" altLang="de-DE" sz="1200" dirty="0" smtClean="0">
                <a:solidFill>
                  <a:srgbClr val="00B050"/>
                </a:solidFill>
              </a:rPr>
              <a:t> with unitary </a:t>
            </a:r>
            <a:r>
              <a:rPr kumimoji="1" lang="en-GB" altLang="de-DE" sz="1200" dirty="0">
                <a:solidFill>
                  <a:srgbClr val="00B050"/>
                </a:solidFill>
              </a:rPr>
              <a:t>effect </a:t>
            </a:r>
          </a:p>
          <a:p>
            <a:r>
              <a:rPr kumimoji="1" lang="en-GB" altLang="de-DE" sz="1200" dirty="0">
                <a:solidFill>
                  <a:srgbClr val="00B050"/>
                </a:solidFill>
              </a:rPr>
              <a:t> in the territories</a:t>
            </a:r>
          </a:p>
          <a:p>
            <a:r>
              <a:rPr kumimoji="1" lang="en-GB" altLang="de-DE" sz="1200" dirty="0">
                <a:solidFill>
                  <a:srgbClr val="00B050"/>
                </a:solidFill>
              </a:rPr>
              <a:t> of the 25 participating</a:t>
            </a:r>
          </a:p>
          <a:p>
            <a:r>
              <a:rPr kumimoji="1" lang="en-GB" altLang="de-DE" sz="1200" dirty="0">
                <a:solidFill>
                  <a:srgbClr val="00B050"/>
                </a:solidFill>
              </a:rPr>
              <a:t> </a:t>
            </a:r>
            <a:r>
              <a:rPr kumimoji="1" lang="en-GB" altLang="de-DE" sz="1200" dirty="0" smtClean="0">
                <a:solidFill>
                  <a:srgbClr val="00B050"/>
                </a:solidFill>
              </a:rPr>
              <a:t>Member States </a:t>
            </a:r>
            <a:endParaRPr kumimoji="1" lang="en-GB" altLang="de-DE" sz="1200" dirty="0">
              <a:solidFill>
                <a:srgbClr val="00B050"/>
              </a:solidFill>
            </a:endParaRPr>
          </a:p>
          <a:p>
            <a:endParaRPr kumimoji="1" lang="en-GB" altLang="de-DE" sz="1200" dirty="0">
              <a:solidFill>
                <a:srgbClr val="FFFF00"/>
              </a:solidFill>
            </a:endParaRPr>
          </a:p>
        </p:txBody>
      </p:sp>
      <p:sp>
        <p:nvSpPr>
          <p:cNvPr id="14351" name="Oval 16"/>
          <p:cNvSpPr>
            <a:spLocks noChangeArrowheads="1"/>
          </p:cNvSpPr>
          <p:nvPr/>
        </p:nvSpPr>
        <p:spPr bwMode="auto">
          <a:xfrm>
            <a:off x="5968960" y="4435475"/>
            <a:ext cx="1128708" cy="1081088"/>
          </a:xfrm>
          <a:prstGeom prst="ellipse">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46800" tIns="0" rIns="0" bIns="0"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1200" b="1" dirty="0">
                <a:solidFill>
                  <a:srgbClr val="00B050"/>
                </a:solidFill>
              </a:rPr>
              <a:t>On </a:t>
            </a:r>
          </a:p>
          <a:p>
            <a:r>
              <a:rPr lang="en-GB" altLang="de-DE" sz="1200" b="1" dirty="0" smtClean="0">
                <a:solidFill>
                  <a:srgbClr val="00B050"/>
                </a:solidFill>
              </a:rPr>
              <a:t>decision  </a:t>
            </a:r>
            <a:endParaRPr lang="en-GB" altLang="de-DE" sz="1200" b="1" dirty="0">
              <a:solidFill>
                <a:srgbClr val="00B050"/>
              </a:solidFill>
            </a:endParaRPr>
          </a:p>
          <a:p>
            <a:r>
              <a:rPr lang="en-GB" altLang="de-DE" sz="1200" b="1" dirty="0">
                <a:solidFill>
                  <a:srgbClr val="00B050"/>
                </a:solidFill>
              </a:rPr>
              <a:t>of the</a:t>
            </a:r>
          </a:p>
          <a:p>
            <a:r>
              <a:rPr lang="en-GB" altLang="de-DE" sz="1200" b="1" dirty="0">
                <a:solidFill>
                  <a:srgbClr val="00B050"/>
                </a:solidFill>
              </a:rPr>
              <a:t>patent </a:t>
            </a:r>
          </a:p>
          <a:p>
            <a:r>
              <a:rPr lang="en-GB" altLang="de-DE" sz="1200" b="1" dirty="0">
                <a:solidFill>
                  <a:srgbClr val="00B050"/>
                </a:solidFill>
              </a:rPr>
              <a:t>proprietor</a:t>
            </a:r>
          </a:p>
        </p:txBody>
      </p:sp>
      <p:sp>
        <p:nvSpPr>
          <p:cNvPr id="14352" name="Rectangle 20"/>
          <p:cNvSpPr>
            <a:spLocks noChangeArrowheads="1"/>
          </p:cNvSpPr>
          <p:nvPr/>
        </p:nvSpPr>
        <p:spPr bwMode="auto">
          <a:xfrm>
            <a:off x="4771357" y="3143250"/>
            <a:ext cx="992383" cy="877888"/>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Limitation</a:t>
            </a:r>
          </a:p>
          <a:p>
            <a:r>
              <a:rPr kumimoji="1" lang="en-GB" altLang="de-DE" sz="1200">
                <a:solidFill>
                  <a:srgbClr val="FFFF00"/>
                </a:solidFill>
              </a:rPr>
              <a:t>Revocation</a:t>
            </a:r>
          </a:p>
          <a:p>
            <a:r>
              <a:rPr kumimoji="1" lang="en-GB" altLang="de-DE" sz="1200">
                <a:solidFill>
                  <a:srgbClr val="FFFF00"/>
                </a:solidFill>
              </a:rPr>
              <a:t>Opposition</a:t>
            </a:r>
          </a:p>
          <a:p>
            <a:r>
              <a:rPr kumimoji="1" lang="en-GB" altLang="de-DE" sz="1200">
                <a:solidFill>
                  <a:srgbClr val="FFFF00"/>
                </a:solidFill>
              </a:rPr>
              <a:t>proceedings</a:t>
            </a:r>
          </a:p>
        </p:txBody>
      </p:sp>
      <p:sp>
        <p:nvSpPr>
          <p:cNvPr id="14353" name="Line 31"/>
          <p:cNvSpPr>
            <a:spLocks noChangeShapeType="1"/>
          </p:cNvSpPr>
          <p:nvPr/>
        </p:nvSpPr>
        <p:spPr bwMode="auto">
          <a:xfrm flipV="1">
            <a:off x="5237499" y="4006851"/>
            <a:ext cx="1465" cy="646113"/>
          </a:xfrm>
          <a:prstGeom prst="line">
            <a:avLst/>
          </a:prstGeom>
          <a:noFill/>
          <a:ln w="25400">
            <a:solidFill>
              <a:schemeClr val="bg2"/>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54" name="Line 31"/>
          <p:cNvSpPr>
            <a:spLocks noChangeShapeType="1"/>
          </p:cNvSpPr>
          <p:nvPr/>
        </p:nvSpPr>
        <p:spPr bwMode="auto">
          <a:xfrm flipV="1">
            <a:off x="5237499" y="2638425"/>
            <a:ext cx="1465" cy="508000"/>
          </a:xfrm>
          <a:prstGeom prst="line">
            <a:avLst/>
          </a:prstGeom>
          <a:noFill/>
          <a:ln w="25400">
            <a:solidFill>
              <a:schemeClr val="bg2"/>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55" name="Rectangle 20"/>
          <p:cNvSpPr>
            <a:spLocks noChangeArrowheads="1"/>
          </p:cNvSpPr>
          <p:nvPr/>
        </p:nvSpPr>
        <p:spPr bwMode="auto">
          <a:xfrm>
            <a:off x="4775754" y="2206625"/>
            <a:ext cx="990918" cy="446088"/>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kumimoji="1" lang="en-GB" altLang="de-DE" sz="1200">
                <a:solidFill>
                  <a:srgbClr val="FFFF00"/>
                </a:solidFill>
              </a:rPr>
              <a:t>Appeal</a:t>
            </a:r>
          </a:p>
          <a:p>
            <a:r>
              <a:rPr kumimoji="1" lang="en-GB" altLang="de-DE" sz="1200">
                <a:solidFill>
                  <a:srgbClr val="FFFF00"/>
                </a:solidFill>
              </a:rPr>
              <a:t>proceedings</a:t>
            </a:r>
          </a:p>
        </p:txBody>
      </p:sp>
      <p:sp>
        <p:nvSpPr>
          <p:cNvPr id="14356" name="Line 6"/>
          <p:cNvSpPr>
            <a:spLocks noChangeShapeType="1"/>
          </p:cNvSpPr>
          <p:nvPr/>
        </p:nvSpPr>
        <p:spPr bwMode="auto">
          <a:xfrm flipV="1">
            <a:off x="3973932" y="2422525"/>
            <a:ext cx="797425" cy="719138"/>
          </a:xfrm>
          <a:prstGeom prst="line">
            <a:avLst/>
          </a:prstGeom>
          <a:noFill/>
          <a:ln w="2540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57" name="Text Box 22"/>
          <p:cNvSpPr txBox="1">
            <a:spLocks noChangeArrowheads="1"/>
          </p:cNvSpPr>
          <p:nvPr/>
        </p:nvSpPr>
        <p:spPr bwMode="auto">
          <a:xfrm>
            <a:off x="611560" y="6093296"/>
            <a:ext cx="935801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6800" tIns="0" rIns="0" bIns="0">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r>
              <a:rPr lang="en-GB" altLang="de-DE" sz="800" b="1" dirty="0">
                <a:solidFill>
                  <a:schemeClr val="tx1"/>
                </a:solidFill>
              </a:rPr>
              <a:t>*) The EPO delivers its search reports, including written opinion on patentability, in </a:t>
            </a:r>
            <a:r>
              <a:rPr lang="en-GB" altLang="de-DE" sz="800" b="1" u="sng" dirty="0">
                <a:solidFill>
                  <a:schemeClr val="tx1"/>
                </a:solidFill>
              </a:rPr>
              <a:t>less than 10 months</a:t>
            </a:r>
            <a:r>
              <a:rPr lang="en-GB" altLang="de-DE" sz="800" b="1" dirty="0">
                <a:solidFill>
                  <a:schemeClr val="tx1"/>
                </a:solidFill>
              </a:rPr>
              <a:t> on average, and in </a:t>
            </a:r>
            <a:endParaRPr lang="en-GB" altLang="de-DE" sz="800" b="1" u="sng" dirty="0" smtClean="0">
              <a:solidFill>
                <a:schemeClr val="tx1"/>
              </a:solidFill>
            </a:endParaRPr>
          </a:p>
          <a:p>
            <a:r>
              <a:rPr lang="en-GB" altLang="de-DE" sz="800" b="1" u="sng" dirty="0" smtClean="0">
                <a:solidFill>
                  <a:schemeClr val="tx1"/>
                </a:solidFill>
              </a:rPr>
              <a:t>less </a:t>
            </a:r>
            <a:r>
              <a:rPr lang="en-GB" altLang="de-DE" sz="800" b="1" u="sng" dirty="0">
                <a:solidFill>
                  <a:schemeClr val="tx1"/>
                </a:solidFill>
              </a:rPr>
              <a:t>than 6 months</a:t>
            </a:r>
            <a:r>
              <a:rPr lang="en-GB" altLang="de-DE" sz="800" b="1" dirty="0">
                <a:solidFill>
                  <a:schemeClr val="tx1"/>
                </a:solidFill>
              </a:rPr>
              <a:t> for </a:t>
            </a:r>
            <a:r>
              <a:rPr lang="en-GB" altLang="de-DE" sz="800" b="1" dirty="0" smtClean="0">
                <a:solidFill>
                  <a:schemeClr val="tx1"/>
                </a:solidFill>
              </a:rPr>
              <a:t>EPC-direct </a:t>
            </a:r>
            <a:r>
              <a:rPr lang="en-GB" altLang="de-DE" sz="800" b="1" dirty="0">
                <a:solidFill>
                  <a:schemeClr val="tx1"/>
                </a:solidFill>
              </a:rPr>
              <a:t>applications</a:t>
            </a:r>
          </a:p>
        </p:txBody>
      </p:sp>
      <p:sp>
        <p:nvSpPr>
          <p:cNvPr id="14359" name="Line 31"/>
          <p:cNvSpPr>
            <a:spLocks noChangeShapeType="1"/>
          </p:cNvSpPr>
          <p:nvPr/>
        </p:nvSpPr>
        <p:spPr bwMode="auto">
          <a:xfrm flipV="1">
            <a:off x="5766672" y="4941888"/>
            <a:ext cx="202288" cy="0"/>
          </a:xfrm>
          <a:prstGeom prst="line">
            <a:avLst/>
          </a:prstGeom>
          <a:noFill/>
          <a:ln w="25400">
            <a:solidFill>
              <a:schemeClr val="bg2"/>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14360" name="Rectangle 25"/>
          <p:cNvSpPr>
            <a:spLocks noChangeArrowheads="1"/>
          </p:cNvSpPr>
          <p:nvPr/>
        </p:nvSpPr>
        <p:spPr bwMode="auto">
          <a:xfrm>
            <a:off x="650840" y="2205039"/>
            <a:ext cx="5115832" cy="331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46800" tIns="0" rIns="0" bIns="0" anchor="ct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endParaRPr lang="de-DE" altLang="de-DE">
              <a:solidFill>
                <a:srgbClr val="FFFF00"/>
              </a:solidFill>
            </a:endParaRPr>
          </a:p>
        </p:txBody>
      </p:sp>
      <p:sp>
        <p:nvSpPr>
          <p:cNvPr id="14361" name="Text Box 26"/>
          <p:cNvSpPr txBox="1">
            <a:spLocks noChangeArrowheads="1"/>
          </p:cNvSpPr>
          <p:nvPr/>
        </p:nvSpPr>
        <p:spPr bwMode="auto">
          <a:xfrm>
            <a:off x="674294" y="1611313"/>
            <a:ext cx="51158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46800" tIns="0" rIns="0" bIns="0">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pPr>
              <a:spcBef>
                <a:spcPct val="50000"/>
              </a:spcBef>
            </a:pPr>
            <a:r>
              <a:rPr lang="en-GB" altLang="de-DE" sz="1400" b="1" dirty="0">
                <a:solidFill>
                  <a:srgbClr val="B30B00"/>
                </a:solidFill>
              </a:rPr>
              <a:t>Same grant procedure </a:t>
            </a:r>
            <a:r>
              <a:rPr lang="en-GB" altLang="de-DE" sz="1400" b="1" dirty="0" smtClean="0">
                <a:solidFill>
                  <a:srgbClr val="B30B00"/>
                </a:solidFill>
              </a:rPr>
              <a:t>for EP bundle patent and European patent with unitary effect </a:t>
            </a:r>
            <a:endParaRPr lang="en-GB" altLang="de-DE" sz="1400" b="1" dirty="0">
              <a:solidFill>
                <a:srgbClr val="B30B00"/>
              </a:solidFill>
            </a:endParaRPr>
          </a:p>
        </p:txBody>
      </p:sp>
      <p:sp>
        <p:nvSpPr>
          <p:cNvPr id="14362" name="AutoShape 28"/>
          <p:cNvSpPr>
            <a:spLocks noChangeArrowheads="1"/>
          </p:cNvSpPr>
          <p:nvPr/>
        </p:nvSpPr>
        <p:spPr bwMode="auto">
          <a:xfrm rot="5400000">
            <a:off x="2859513" y="2117151"/>
            <a:ext cx="431800" cy="463210"/>
          </a:xfrm>
          <a:custGeom>
            <a:avLst/>
            <a:gdLst>
              <a:gd name="T0" fmla="*/ 6474002 w 21600"/>
              <a:gd name="T1" fmla="*/ 0 h 21600"/>
              <a:gd name="T2" fmla="*/ 0 w 21600"/>
              <a:gd name="T3" fmla="*/ 5825294 h 21600"/>
              <a:gd name="T4" fmla="*/ 6474002 w 21600"/>
              <a:gd name="T5" fmla="*/ 11650588 h 21600"/>
              <a:gd name="T6" fmla="*/ 8632001 w 21600"/>
              <a:gd name="T7" fmla="*/ 58252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46800" tIns="0" rIns="0" bIns="0" anchor="ctr"/>
          <a:lstStyle/>
          <a:p>
            <a:endParaRPr lang="de-DE"/>
          </a:p>
        </p:txBody>
      </p:sp>
      <p:sp>
        <p:nvSpPr>
          <p:cNvPr id="29" name="Titel 28"/>
          <p:cNvSpPr>
            <a:spLocks noGrp="1"/>
          </p:cNvSpPr>
          <p:nvPr>
            <p:ph type="title"/>
          </p:nvPr>
        </p:nvSpPr>
        <p:spPr/>
        <p:txBody>
          <a:bodyPr/>
          <a:lstStyle/>
          <a:p>
            <a:r>
              <a:rPr lang="de-DE" sz="1800" dirty="0" err="1" smtClean="0"/>
              <a:t>Unitary</a:t>
            </a:r>
            <a:r>
              <a:rPr lang="de-DE" sz="1800" dirty="0" smtClean="0"/>
              <a:t> </a:t>
            </a:r>
            <a:r>
              <a:rPr lang="de-DE" sz="1800" dirty="0" err="1" smtClean="0"/>
              <a:t>Effect</a:t>
            </a:r>
            <a:r>
              <a:rPr lang="de-DE" sz="1800" dirty="0" smtClean="0"/>
              <a:t> </a:t>
            </a:r>
            <a:r>
              <a:rPr lang="de-DE" sz="1800" dirty="0" err="1" smtClean="0"/>
              <a:t>of</a:t>
            </a:r>
            <a:r>
              <a:rPr lang="de-DE" sz="1800" dirty="0" smtClean="0"/>
              <a:t> EP Patent After Grant (EU 1257/2012)</a:t>
            </a:r>
            <a:endParaRPr lang="de-DE" sz="1800" dirty="0"/>
          </a:p>
        </p:txBody>
      </p:sp>
      <p:sp>
        <p:nvSpPr>
          <p:cNvPr id="32" name="Pfeil nach oben 31"/>
          <p:cNvSpPr/>
          <p:nvPr/>
        </p:nvSpPr>
        <p:spPr bwMode="auto">
          <a:xfrm>
            <a:off x="6228184" y="3861048"/>
            <a:ext cx="432048" cy="402344"/>
          </a:xfrm>
          <a:prstGeom prst="up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NewsGoth BT" pitchFamily="34" charset="0"/>
            </a:endParaRPr>
          </a:p>
        </p:txBody>
      </p:sp>
      <p:sp>
        <p:nvSpPr>
          <p:cNvPr id="33" name="Pfeil nach rechts 32"/>
          <p:cNvSpPr/>
          <p:nvPr/>
        </p:nvSpPr>
        <p:spPr bwMode="auto">
          <a:xfrm>
            <a:off x="6876256" y="4725144"/>
            <a:ext cx="432048"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NewsGoth BT" pitchFamily="34" charset="0"/>
            </a:endParaRPr>
          </a:p>
        </p:txBody>
      </p:sp>
      <p:sp>
        <p:nvSpPr>
          <p:cNvPr id="34" name="Textfeld 33"/>
          <p:cNvSpPr txBox="1"/>
          <p:nvPr/>
        </p:nvSpPr>
        <p:spPr>
          <a:xfrm>
            <a:off x="6516216" y="3212976"/>
            <a:ext cx="2432076" cy="646331"/>
          </a:xfrm>
          <a:prstGeom prst="rect">
            <a:avLst/>
          </a:prstGeom>
          <a:solidFill>
            <a:schemeClr val="accent5"/>
          </a:solidFill>
        </p:spPr>
        <p:txBody>
          <a:bodyPr wrap="square" rtlCol="0">
            <a:spAutoFit/>
          </a:bodyPr>
          <a:lstStyle/>
          <a:p>
            <a:r>
              <a:rPr lang="de-DE" sz="1200" dirty="0" smtClean="0">
                <a:solidFill>
                  <a:srgbClr val="00B050"/>
                </a:solidFill>
                <a:latin typeface="Tahoma" pitchFamily="34" charset="0"/>
                <a:cs typeface="Tahoma" pitchFamily="34" charset="0"/>
              </a:rPr>
              <a:t>European </a:t>
            </a:r>
            <a:r>
              <a:rPr lang="de-DE" sz="1200" dirty="0" err="1" smtClean="0">
                <a:solidFill>
                  <a:srgbClr val="00B050"/>
                </a:solidFill>
                <a:latin typeface="Tahoma" pitchFamily="34" charset="0"/>
                <a:cs typeface="Tahoma" pitchFamily="34" charset="0"/>
              </a:rPr>
              <a:t>bundle</a:t>
            </a:r>
            <a:r>
              <a:rPr lang="de-DE" sz="1200" dirty="0" smtClean="0">
                <a:solidFill>
                  <a:srgbClr val="00B050"/>
                </a:solidFill>
                <a:latin typeface="Tahoma" pitchFamily="34" charset="0"/>
                <a:cs typeface="Tahoma" pitchFamily="34" charset="0"/>
              </a:rPr>
              <a:t> patent  </a:t>
            </a:r>
          </a:p>
          <a:p>
            <a:r>
              <a:rPr lang="de-DE" sz="1200" dirty="0" smtClean="0">
                <a:solidFill>
                  <a:srgbClr val="00B050"/>
                </a:solidFill>
                <a:latin typeface="Tahoma" pitchFamily="34" charset="0"/>
                <a:cs typeface="Tahoma" pitchFamily="34" charset="0"/>
              </a:rPr>
              <a:t>Validation in </a:t>
            </a:r>
            <a:r>
              <a:rPr lang="de-DE" sz="1200" dirty="0" err="1" smtClean="0">
                <a:solidFill>
                  <a:srgbClr val="00B050"/>
                </a:solidFill>
                <a:latin typeface="Tahoma" pitchFamily="34" charset="0"/>
                <a:cs typeface="Tahoma" pitchFamily="34" charset="0"/>
              </a:rPr>
              <a:t>one</a:t>
            </a:r>
            <a:r>
              <a:rPr lang="de-DE" sz="1200" dirty="0" smtClean="0">
                <a:solidFill>
                  <a:srgbClr val="00B050"/>
                </a:solidFill>
                <a:latin typeface="Tahoma" pitchFamily="34" charset="0"/>
                <a:cs typeface="Tahoma" pitchFamily="34" charset="0"/>
              </a:rPr>
              <a:t> </a:t>
            </a:r>
            <a:r>
              <a:rPr lang="de-DE" sz="1200" dirty="0" err="1" smtClean="0">
                <a:solidFill>
                  <a:srgbClr val="00B050"/>
                </a:solidFill>
                <a:latin typeface="Tahoma" pitchFamily="34" charset="0"/>
                <a:cs typeface="Tahoma" pitchFamily="34" charset="0"/>
              </a:rPr>
              <a:t>or</a:t>
            </a:r>
            <a:r>
              <a:rPr lang="de-DE" sz="1200" dirty="0" smtClean="0">
                <a:solidFill>
                  <a:srgbClr val="00B050"/>
                </a:solidFill>
                <a:latin typeface="Tahoma" pitchFamily="34" charset="0"/>
                <a:cs typeface="Tahoma" pitchFamily="34" charset="0"/>
              </a:rPr>
              <a:t> </a:t>
            </a:r>
            <a:r>
              <a:rPr lang="de-DE" sz="1200" dirty="0" err="1" smtClean="0">
                <a:solidFill>
                  <a:srgbClr val="00B050"/>
                </a:solidFill>
                <a:latin typeface="Tahoma" pitchFamily="34" charset="0"/>
                <a:cs typeface="Tahoma" pitchFamily="34" charset="0"/>
              </a:rPr>
              <a:t>more</a:t>
            </a:r>
            <a:r>
              <a:rPr lang="de-DE" sz="1200" dirty="0" smtClean="0">
                <a:solidFill>
                  <a:srgbClr val="00B050"/>
                </a:solidFill>
                <a:latin typeface="Tahoma" pitchFamily="34" charset="0"/>
                <a:cs typeface="Tahoma" pitchFamily="34" charset="0"/>
              </a:rPr>
              <a:t> </a:t>
            </a:r>
          </a:p>
          <a:p>
            <a:r>
              <a:rPr lang="de-DE" sz="1200" dirty="0" err="1" smtClean="0">
                <a:solidFill>
                  <a:srgbClr val="00B050"/>
                </a:solidFill>
                <a:latin typeface="Tahoma" pitchFamily="34" charset="0"/>
                <a:cs typeface="Tahoma" pitchFamily="34" charset="0"/>
              </a:rPr>
              <a:t>designated</a:t>
            </a:r>
            <a:r>
              <a:rPr lang="de-DE" sz="1200" dirty="0" smtClean="0">
                <a:solidFill>
                  <a:srgbClr val="00B050"/>
                </a:solidFill>
                <a:latin typeface="Tahoma" pitchFamily="34" charset="0"/>
                <a:cs typeface="Tahoma" pitchFamily="34" charset="0"/>
              </a:rPr>
              <a:t> countries</a:t>
            </a:r>
            <a:endParaRPr lang="de-DE" sz="1200" dirty="0">
              <a:solidFill>
                <a:srgbClr val="00B050"/>
              </a:solidFill>
              <a:latin typeface="Tahoma" pitchFamily="34" charset="0"/>
              <a:cs typeface="Tahoma" pitchFamily="34" charset="0"/>
            </a:endParaRPr>
          </a:p>
        </p:txBody>
      </p:sp>
      <p:sp>
        <p:nvSpPr>
          <p:cNvPr id="36" name="Fußzeilenplatzhalter 35"/>
          <p:cNvSpPr>
            <a:spLocks noGrp="1"/>
          </p:cNvSpPr>
          <p:nvPr>
            <p:ph type="ftr" sz="quarter" idx="11"/>
          </p:nvPr>
        </p:nvSpPr>
        <p:spPr/>
        <p:txBody>
          <a:bodyPr/>
          <a:lstStyle/>
          <a:p>
            <a:pPr>
              <a:defRPr/>
            </a:pPr>
            <a:r>
              <a:rPr lang="en-US" smtClean="0"/>
              <a:t>Ahmedabad, February 2015</a:t>
            </a:r>
            <a:endParaRPr lang="de-DE"/>
          </a:p>
        </p:txBody>
      </p:sp>
      <p:sp>
        <p:nvSpPr>
          <p:cNvPr id="37" name="Foliennummernplatzhalter 36"/>
          <p:cNvSpPr>
            <a:spLocks noGrp="1"/>
          </p:cNvSpPr>
          <p:nvPr>
            <p:ph type="sldNum" sz="quarter" idx="10"/>
          </p:nvPr>
        </p:nvSpPr>
        <p:spPr/>
        <p:txBody>
          <a:bodyPr/>
          <a:lstStyle/>
          <a:p>
            <a:pPr>
              <a:defRPr/>
            </a:pPr>
            <a:fld id="{A87EB470-1FBF-4621-BA5C-EEA70FCFD6AA}" type="slidenum">
              <a:rPr lang="de-DE" smtClean="0"/>
              <a:pPr>
                <a:defRPr/>
              </a:pPr>
              <a:t>5</a:t>
            </a:fld>
            <a:endParaRPr lang="de-DE"/>
          </a:p>
        </p:txBody>
      </p:sp>
    </p:spTree>
    <p:extLst>
      <p:ext uri="{BB962C8B-B14F-4D97-AF65-F5344CB8AC3E}">
        <p14:creationId xmlns="" xmlns:p14="http://schemas.microsoft.com/office/powerpoint/2010/main" val="261451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Status Quo </a:t>
            </a:r>
            <a:r>
              <a:rPr lang="de-DE" sz="2800" dirty="0" err="1" smtClean="0"/>
              <a:t>of</a:t>
            </a:r>
            <a:r>
              <a:rPr lang="de-DE" sz="2800" dirty="0" smtClean="0"/>
              <a:t> </a:t>
            </a:r>
            <a:r>
              <a:rPr lang="de-DE" sz="2800" dirty="0" err="1" smtClean="0"/>
              <a:t>the</a:t>
            </a:r>
            <a:r>
              <a:rPr lang="de-DE" sz="2800" dirty="0" smtClean="0"/>
              <a:t> </a:t>
            </a:r>
            <a:r>
              <a:rPr lang="de-DE" sz="2800" dirty="0" err="1" smtClean="0"/>
              <a:t>Unitary</a:t>
            </a:r>
            <a:r>
              <a:rPr lang="de-DE" sz="2800" dirty="0" smtClean="0"/>
              <a:t> Patent System</a:t>
            </a:r>
            <a:endParaRPr lang="de-DE" sz="2800" dirty="0"/>
          </a:p>
        </p:txBody>
      </p:sp>
      <p:sp>
        <p:nvSpPr>
          <p:cNvPr id="3" name="Inhaltsplatzhalter 2"/>
          <p:cNvSpPr>
            <a:spLocks noGrp="1"/>
          </p:cNvSpPr>
          <p:nvPr>
            <p:ph idx="1"/>
          </p:nvPr>
        </p:nvSpPr>
        <p:spPr/>
        <p:txBody>
          <a:bodyPr/>
          <a:lstStyle/>
          <a:p>
            <a:pPr>
              <a:buNone/>
            </a:pPr>
            <a:r>
              <a:rPr lang="de-DE" sz="2000" u="sng" dirty="0" smtClean="0"/>
              <a:t>EU patent </a:t>
            </a:r>
            <a:r>
              <a:rPr lang="de-DE" sz="2000" u="sng" dirty="0" err="1" smtClean="0"/>
              <a:t>package</a:t>
            </a:r>
            <a:r>
              <a:rPr lang="de-DE" sz="2000" u="sng" dirty="0" smtClean="0"/>
              <a:t>:</a:t>
            </a:r>
          </a:p>
          <a:p>
            <a:pPr>
              <a:buNone/>
            </a:pPr>
            <a:r>
              <a:rPr lang="de-DE" sz="2000" dirty="0" smtClean="0"/>
              <a:t>	(a) </a:t>
            </a:r>
            <a:r>
              <a:rPr lang="de-DE" sz="2000" u="sng" dirty="0" err="1" smtClean="0"/>
              <a:t>Unitary</a:t>
            </a:r>
            <a:r>
              <a:rPr lang="de-DE" sz="2000" u="sng" dirty="0" smtClean="0"/>
              <a:t> Patent:</a:t>
            </a:r>
            <a:r>
              <a:rPr lang="de-DE" sz="2000" dirty="0" smtClean="0"/>
              <a:t> Agreement </a:t>
            </a:r>
            <a:r>
              <a:rPr lang="de-DE" sz="2000" dirty="0" err="1" smtClean="0"/>
              <a:t>entered</a:t>
            </a:r>
            <a:r>
              <a:rPr lang="de-DE" sz="2000" dirty="0" smtClean="0"/>
              <a:t> </a:t>
            </a:r>
            <a:r>
              <a:rPr lang="de-DE" sz="2000" dirty="0" err="1" smtClean="0"/>
              <a:t>into</a:t>
            </a:r>
            <a:r>
              <a:rPr lang="de-DE" sz="2000" dirty="0" smtClean="0"/>
              <a:t> </a:t>
            </a:r>
            <a:r>
              <a:rPr lang="de-DE" sz="2000" dirty="0" err="1" smtClean="0"/>
              <a:t>force</a:t>
            </a:r>
            <a:r>
              <a:rPr lang="de-DE" sz="2000" dirty="0" smtClean="0"/>
              <a:t> on </a:t>
            </a:r>
            <a:r>
              <a:rPr lang="de-DE" sz="2000" dirty="0" err="1" smtClean="0"/>
              <a:t>January</a:t>
            </a:r>
            <a:r>
              <a:rPr lang="de-DE" sz="2000" dirty="0" smtClean="0"/>
              <a:t> 20, 2013 but will </a:t>
            </a:r>
            <a:r>
              <a:rPr lang="de-DE" sz="2000" dirty="0" err="1" smtClean="0"/>
              <a:t>be</a:t>
            </a:r>
            <a:r>
              <a:rPr lang="de-DE" sz="2000" dirty="0" smtClean="0"/>
              <a:t> </a:t>
            </a:r>
            <a:r>
              <a:rPr lang="de-DE" sz="2000" dirty="0" err="1" smtClean="0"/>
              <a:t>applicable</a:t>
            </a:r>
            <a:r>
              <a:rPr lang="de-DE" sz="2000" dirty="0" smtClean="0"/>
              <a:t> </a:t>
            </a:r>
            <a:r>
              <a:rPr lang="de-DE" sz="2000" dirty="0" err="1" smtClean="0"/>
              <a:t>only</a:t>
            </a:r>
            <a:r>
              <a:rPr lang="de-DE" sz="2000" dirty="0" smtClean="0"/>
              <a:t> </a:t>
            </a:r>
            <a:r>
              <a:rPr lang="de-DE" sz="2000" dirty="0" err="1" smtClean="0"/>
              <a:t>from</a:t>
            </a:r>
            <a:r>
              <a:rPr lang="de-DE" sz="2000" dirty="0" smtClean="0"/>
              <a:t> </a:t>
            </a:r>
            <a:r>
              <a:rPr lang="de-DE" sz="2000" dirty="0" err="1" smtClean="0"/>
              <a:t>the</a:t>
            </a:r>
            <a:r>
              <a:rPr lang="de-DE" sz="2000" dirty="0" smtClean="0"/>
              <a:t> </a:t>
            </a:r>
            <a:r>
              <a:rPr lang="de-DE" sz="2000" dirty="0" err="1" smtClean="0"/>
              <a:t>date</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entry</a:t>
            </a:r>
            <a:r>
              <a:rPr lang="de-DE" sz="2000" dirty="0" smtClean="0"/>
              <a:t> </a:t>
            </a:r>
            <a:r>
              <a:rPr lang="de-DE" sz="2000" dirty="0" err="1" smtClean="0"/>
              <a:t>into</a:t>
            </a:r>
            <a:r>
              <a:rPr lang="de-DE" sz="2000" dirty="0" smtClean="0"/>
              <a:t> </a:t>
            </a:r>
            <a:r>
              <a:rPr lang="de-DE" sz="2000" dirty="0" err="1" smtClean="0"/>
              <a:t>force</a:t>
            </a:r>
            <a:r>
              <a:rPr lang="de-DE" sz="2000" dirty="0" smtClean="0"/>
              <a:t> </a:t>
            </a:r>
            <a:r>
              <a:rPr lang="de-DE" sz="2000" dirty="0" err="1" smtClean="0"/>
              <a:t>of</a:t>
            </a:r>
            <a:r>
              <a:rPr lang="de-DE" sz="2000" dirty="0" smtClean="0"/>
              <a:t> </a:t>
            </a:r>
            <a:r>
              <a:rPr lang="de-DE" sz="2000" dirty="0" err="1" smtClean="0"/>
              <a:t>the</a:t>
            </a:r>
            <a:r>
              <a:rPr lang="de-DE" sz="2000" dirty="0" smtClean="0"/>
              <a:t> Agreement on a Unified Patent Court</a:t>
            </a:r>
          </a:p>
          <a:p>
            <a:pPr>
              <a:buNone/>
            </a:pPr>
            <a:r>
              <a:rPr lang="de-DE" sz="2000" dirty="0" smtClean="0"/>
              <a:t>	(b) </a:t>
            </a:r>
            <a:r>
              <a:rPr lang="de-DE" sz="2000" u="sng" dirty="0" smtClean="0"/>
              <a:t>Unified Patent Court:</a:t>
            </a:r>
            <a:r>
              <a:rPr lang="de-DE" sz="2000" dirty="0" smtClean="0"/>
              <a:t> Agreement was </a:t>
            </a:r>
            <a:r>
              <a:rPr lang="de-DE" sz="2000" dirty="0" err="1" smtClean="0"/>
              <a:t>signed</a:t>
            </a:r>
            <a:r>
              <a:rPr lang="de-DE" sz="2000" dirty="0" smtClean="0"/>
              <a:t> </a:t>
            </a:r>
            <a:r>
              <a:rPr lang="de-DE" sz="2000" dirty="0" err="1" smtClean="0"/>
              <a:t>by</a:t>
            </a:r>
            <a:r>
              <a:rPr lang="de-DE" sz="2000" dirty="0" smtClean="0"/>
              <a:t> </a:t>
            </a:r>
            <a:r>
              <a:rPr lang="de-DE" sz="2000" dirty="0" err="1" smtClean="0"/>
              <a:t>the</a:t>
            </a:r>
            <a:r>
              <a:rPr lang="de-DE" sz="2000" dirty="0" smtClean="0"/>
              <a:t> 25 </a:t>
            </a:r>
            <a:r>
              <a:rPr lang="de-DE" sz="2000" dirty="0" err="1" smtClean="0"/>
              <a:t>member</a:t>
            </a:r>
            <a:r>
              <a:rPr lang="de-DE" sz="2000" dirty="0" smtClean="0"/>
              <a:t> </a:t>
            </a:r>
            <a:r>
              <a:rPr lang="de-DE" sz="2000" dirty="0" err="1" smtClean="0"/>
              <a:t>states</a:t>
            </a:r>
            <a:r>
              <a:rPr lang="de-DE" sz="2000" dirty="0" smtClean="0"/>
              <a:t> on </a:t>
            </a:r>
            <a:r>
              <a:rPr lang="de-DE" sz="2000" dirty="0" err="1" smtClean="0"/>
              <a:t>February</a:t>
            </a:r>
            <a:r>
              <a:rPr lang="de-DE" sz="2000" dirty="0" smtClean="0"/>
              <a:t> 19, 2013 and will enter </a:t>
            </a:r>
            <a:r>
              <a:rPr lang="de-DE" sz="2000" dirty="0" err="1" smtClean="0"/>
              <a:t>into</a:t>
            </a:r>
            <a:r>
              <a:rPr lang="de-DE" sz="2000" dirty="0" smtClean="0"/>
              <a:t> </a:t>
            </a:r>
            <a:r>
              <a:rPr lang="de-DE" sz="2000" dirty="0" err="1" smtClean="0"/>
              <a:t>force</a:t>
            </a:r>
            <a:r>
              <a:rPr lang="de-DE" sz="2000" dirty="0" smtClean="0"/>
              <a:t> </a:t>
            </a:r>
            <a:r>
              <a:rPr lang="de-DE" sz="2000" dirty="0" err="1" smtClean="0"/>
              <a:t>as</a:t>
            </a:r>
            <a:r>
              <a:rPr lang="de-DE" sz="2000" dirty="0" smtClean="0"/>
              <a:t> </a:t>
            </a:r>
            <a:r>
              <a:rPr lang="de-DE" sz="2000" dirty="0" err="1" smtClean="0"/>
              <a:t>soon</a:t>
            </a:r>
            <a:r>
              <a:rPr lang="de-DE" sz="2000" dirty="0" smtClean="0"/>
              <a:t> </a:t>
            </a:r>
            <a:r>
              <a:rPr lang="de-DE" sz="2000" dirty="0" err="1" smtClean="0"/>
              <a:t>as</a:t>
            </a:r>
            <a:r>
              <a:rPr lang="de-DE" sz="2000" dirty="0" smtClean="0"/>
              <a:t> 13 </a:t>
            </a:r>
            <a:r>
              <a:rPr lang="de-DE" sz="2000" dirty="0" err="1" smtClean="0"/>
              <a:t>states</a:t>
            </a:r>
            <a:r>
              <a:rPr lang="de-DE" sz="2000" dirty="0" smtClean="0"/>
              <a:t>, </a:t>
            </a:r>
            <a:r>
              <a:rPr lang="de-DE" sz="2000" dirty="0" err="1" smtClean="0"/>
              <a:t>including</a:t>
            </a:r>
            <a:r>
              <a:rPr lang="de-DE" sz="2000" dirty="0" smtClean="0"/>
              <a:t> France, Germany and </a:t>
            </a:r>
            <a:r>
              <a:rPr lang="de-DE" sz="2000" dirty="0" err="1" smtClean="0"/>
              <a:t>the</a:t>
            </a:r>
            <a:r>
              <a:rPr lang="de-DE" sz="2000" dirty="0" smtClean="0"/>
              <a:t> UK, </a:t>
            </a:r>
            <a:r>
              <a:rPr lang="de-DE" sz="2000" dirty="0" err="1" smtClean="0"/>
              <a:t>have</a:t>
            </a:r>
            <a:r>
              <a:rPr lang="de-DE" sz="2000" dirty="0" smtClean="0"/>
              <a:t> </a:t>
            </a:r>
            <a:r>
              <a:rPr lang="de-DE" sz="2000" dirty="0" err="1" smtClean="0"/>
              <a:t>ratified</a:t>
            </a:r>
            <a:r>
              <a:rPr lang="de-DE" sz="2000" dirty="0" smtClean="0"/>
              <a:t> it.</a:t>
            </a:r>
            <a:endParaRPr lang="de-DE" dirty="0"/>
          </a:p>
        </p:txBody>
      </p:sp>
      <p:sp>
        <p:nvSpPr>
          <p:cNvPr id="4" name="Fußzeilenplatzhalter 3"/>
          <p:cNvSpPr>
            <a:spLocks noGrp="1"/>
          </p:cNvSpPr>
          <p:nvPr>
            <p:ph type="ftr" sz="quarter" idx="11"/>
          </p:nvPr>
        </p:nvSpPr>
        <p:spPr/>
        <p:txBody>
          <a:bodyPr/>
          <a:lstStyle/>
          <a:p>
            <a:pPr>
              <a:defRPr/>
            </a:pPr>
            <a:r>
              <a:rPr lang="de-DE" smtClean="0"/>
              <a:t>Ahmedabad, February 2015</a:t>
            </a:r>
            <a:endParaRPr lang="de-DE" dirty="0"/>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Status Quo </a:t>
            </a:r>
            <a:r>
              <a:rPr lang="de-DE" dirty="0" err="1" smtClean="0"/>
              <a:t>of</a:t>
            </a:r>
            <a:r>
              <a:rPr lang="de-DE" dirty="0" smtClean="0"/>
              <a:t> </a:t>
            </a:r>
            <a:r>
              <a:rPr lang="de-DE" dirty="0" err="1" smtClean="0"/>
              <a:t>the</a:t>
            </a:r>
            <a:r>
              <a:rPr lang="de-DE" dirty="0" smtClean="0"/>
              <a:t> </a:t>
            </a:r>
            <a:r>
              <a:rPr lang="de-DE" dirty="0" err="1" smtClean="0"/>
              <a:t>Unitary</a:t>
            </a:r>
            <a:r>
              <a:rPr lang="de-DE" dirty="0" smtClean="0"/>
              <a:t> Patent System</a:t>
            </a:r>
            <a:endParaRPr lang="de-DE" dirty="0"/>
          </a:p>
        </p:txBody>
      </p:sp>
      <p:sp>
        <p:nvSpPr>
          <p:cNvPr id="3" name="Inhaltsplatzhalter 2"/>
          <p:cNvSpPr>
            <a:spLocks noGrp="1"/>
          </p:cNvSpPr>
          <p:nvPr>
            <p:ph idx="1"/>
          </p:nvPr>
        </p:nvSpPr>
        <p:spPr/>
        <p:txBody>
          <a:bodyPr/>
          <a:lstStyle/>
          <a:p>
            <a:pPr marL="0" indent="0">
              <a:buNone/>
            </a:pPr>
            <a:r>
              <a:rPr lang="de-DE" sz="2000" dirty="0" smtClean="0"/>
              <a:t>Agreement on </a:t>
            </a:r>
            <a:r>
              <a:rPr lang="de-DE" sz="2000" dirty="0" err="1" smtClean="0"/>
              <a:t>the</a:t>
            </a:r>
            <a:r>
              <a:rPr lang="de-DE" sz="2000" dirty="0" smtClean="0"/>
              <a:t> Unified Patent Court </a:t>
            </a:r>
            <a:r>
              <a:rPr lang="de-DE" sz="2000" dirty="0" err="1" smtClean="0"/>
              <a:t>has</a:t>
            </a:r>
            <a:r>
              <a:rPr lang="de-DE" sz="2000" dirty="0" smtClean="0"/>
              <a:t> </a:t>
            </a:r>
            <a:r>
              <a:rPr lang="de-DE" sz="2000" dirty="0" err="1" smtClean="0"/>
              <a:t>been</a:t>
            </a:r>
            <a:r>
              <a:rPr lang="de-DE" sz="2000" dirty="0" smtClean="0"/>
              <a:t> </a:t>
            </a:r>
            <a:r>
              <a:rPr lang="de-DE" sz="2000" dirty="0" err="1" smtClean="0"/>
              <a:t>ratified</a:t>
            </a:r>
            <a:r>
              <a:rPr lang="de-DE" sz="2000" dirty="0" smtClean="0"/>
              <a:t> </a:t>
            </a:r>
            <a:r>
              <a:rPr lang="de-DE" sz="2000" dirty="0" err="1" smtClean="0"/>
              <a:t>by</a:t>
            </a:r>
            <a:r>
              <a:rPr lang="de-DE" sz="2000" dirty="0" smtClean="0"/>
              <a:t> 5 </a:t>
            </a:r>
            <a:r>
              <a:rPr lang="de-DE" sz="2000" dirty="0" err="1" smtClean="0"/>
              <a:t>states</a:t>
            </a:r>
            <a:r>
              <a:rPr lang="de-DE" sz="2000" dirty="0" smtClean="0"/>
              <a:t> (Austria, France, </a:t>
            </a:r>
            <a:r>
              <a:rPr lang="de-DE" sz="2000" dirty="0" err="1" smtClean="0"/>
              <a:t>Sweden</a:t>
            </a:r>
            <a:r>
              <a:rPr lang="de-DE" sz="2000" dirty="0" smtClean="0"/>
              <a:t>, </a:t>
            </a:r>
            <a:r>
              <a:rPr lang="de-DE" sz="2000" dirty="0" err="1" smtClean="0"/>
              <a:t>Belgium</a:t>
            </a:r>
            <a:r>
              <a:rPr lang="de-DE" sz="2000" dirty="0" smtClean="0"/>
              <a:t>, </a:t>
            </a:r>
            <a:r>
              <a:rPr lang="de-DE" sz="2000" dirty="0" err="1" smtClean="0"/>
              <a:t>Denmark</a:t>
            </a:r>
            <a:r>
              <a:rPr lang="de-DE" sz="2000" dirty="0" smtClean="0"/>
              <a:t>) </a:t>
            </a:r>
          </a:p>
          <a:p>
            <a:pPr>
              <a:buNone/>
            </a:pPr>
            <a:r>
              <a:rPr lang="de-DE" sz="2000" dirty="0" smtClean="0"/>
              <a:t>UK </a:t>
            </a:r>
            <a:r>
              <a:rPr lang="de-DE" sz="2000" dirty="0" err="1" smtClean="0"/>
              <a:t>plans</a:t>
            </a:r>
            <a:r>
              <a:rPr lang="de-DE" sz="2000" dirty="0" smtClean="0"/>
              <a:t> </a:t>
            </a:r>
            <a:r>
              <a:rPr lang="de-DE" sz="2000" dirty="0" err="1" smtClean="0"/>
              <a:t>to</a:t>
            </a:r>
            <a:r>
              <a:rPr lang="de-DE" sz="2000" dirty="0" smtClean="0"/>
              <a:t> </a:t>
            </a:r>
            <a:r>
              <a:rPr lang="de-DE" sz="2000" dirty="0" err="1" smtClean="0"/>
              <a:t>ratify</a:t>
            </a:r>
            <a:r>
              <a:rPr lang="de-DE" sz="2000" dirty="0" smtClean="0"/>
              <a:t> in March 2015 </a:t>
            </a:r>
          </a:p>
          <a:p>
            <a:pPr marL="0" indent="0">
              <a:buNone/>
            </a:pPr>
            <a:r>
              <a:rPr lang="de-DE" sz="2000" dirty="0" smtClean="0"/>
              <a:t>Germany </a:t>
            </a:r>
            <a:r>
              <a:rPr lang="de-DE" sz="2000" dirty="0" err="1" smtClean="0"/>
              <a:t>wishes</a:t>
            </a:r>
            <a:r>
              <a:rPr lang="de-DE" sz="2000" dirty="0" smtClean="0"/>
              <a:t> </a:t>
            </a:r>
            <a:r>
              <a:rPr lang="de-DE" sz="2000" dirty="0" err="1" smtClean="0"/>
              <a:t>to</a:t>
            </a:r>
            <a:r>
              <a:rPr lang="de-DE" sz="2000" dirty="0" smtClean="0"/>
              <a:t> </a:t>
            </a:r>
            <a:r>
              <a:rPr lang="de-DE" sz="2000" dirty="0" err="1" smtClean="0"/>
              <a:t>wait</a:t>
            </a:r>
            <a:r>
              <a:rPr lang="de-DE" sz="2000" dirty="0" smtClean="0"/>
              <a:t> </a:t>
            </a:r>
            <a:r>
              <a:rPr lang="de-DE" sz="2000" dirty="0" err="1" smtClean="0"/>
              <a:t>for</a:t>
            </a:r>
            <a:r>
              <a:rPr lang="de-DE" sz="2000" dirty="0" smtClean="0"/>
              <a:t> </a:t>
            </a:r>
            <a:r>
              <a:rPr lang="de-DE" sz="2000" dirty="0" err="1" smtClean="0"/>
              <a:t>the</a:t>
            </a:r>
            <a:r>
              <a:rPr lang="de-DE" sz="2000" dirty="0" smtClean="0"/>
              <a:t> </a:t>
            </a:r>
            <a:r>
              <a:rPr lang="de-DE" sz="2000" dirty="0" err="1" smtClean="0"/>
              <a:t>conclusion</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preparatory</a:t>
            </a:r>
            <a:r>
              <a:rPr lang="de-DE" sz="2000" dirty="0" smtClean="0"/>
              <a:t> </a:t>
            </a:r>
            <a:r>
              <a:rPr lang="de-DE" sz="2000" dirty="0" err="1" smtClean="0"/>
              <a:t>work</a:t>
            </a:r>
            <a:r>
              <a:rPr lang="de-DE" sz="2000" dirty="0" smtClean="0"/>
              <a:t> </a:t>
            </a:r>
            <a:r>
              <a:rPr lang="de-DE" sz="2000" dirty="0" err="1" smtClean="0"/>
              <a:t>for</a:t>
            </a:r>
            <a:r>
              <a:rPr lang="de-DE" sz="2000" dirty="0" smtClean="0"/>
              <a:t> </a:t>
            </a:r>
            <a:r>
              <a:rPr lang="de-DE" sz="2000" dirty="0" err="1" smtClean="0"/>
              <a:t>the</a:t>
            </a:r>
            <a:r>
              <a:rPr lang="de-DE" sz="2000" dirty="0" smtClean="0"/>
              <a:t> </a:t>
            </a:r>
            <a:r>
              <a:rPr lang="de-DE" sz="2000" dirty="0" err="1" smtClean="0"/>
              <a:t>court</a:t>
            </a:r>
            <a:r>
              <a:rPr lang="de-DE" sz="2000" dirty="0" smtClean="0"/>
              <a:t> </a:t>
            </a:r>
            <a:r>
              <a:rPr lang="de-DE" sz="2000" dirty="0" err="1" smtClean="0"/>
              <a:t>system</a:t>
            </a:r>
            <a:r>
              <a:rPr lang="de-DE" sz="2000" dirty="0" smtClean="0"/>
              <a:t> </a:t>
            </a:r>
            <a:r>
              <a:rPr lang="de-DE" sz="2000" dirty="0" err="1" smtClean="0"/>
              <a:t>once</a:t>
            </a:r>
            <a:r>
              <a:rPr lang="de-DE" sz="2000" dirty="0" smtClean="0"/>
              <a:t> </a:t>
            </a:r>
            <a:r>
              <a:rPr lang="de-DE" sz="2000" dirty="0" err="1" smtClean="0"/>
              <a:t>altogether</a:t>
            </a:r>
            <a:r>
              <a:rPr lang="de-DE" sz="2000" dirty="0" smtClean="0"/>
              <a:t> 12 </a:t>
            </a:r>
            <a:r>
              <a:rPr lang="de-DE" sz="2000" dirty="0" err="1" smtClean="0"/>
              <a:t>states</a:t>
            </a:r>
            <a:r>
              <a:rPr lang="de-DE" sz="2000" dirty="0" smtClean="0"/>
              <a:t> </a:t>
            </a:r>
            <a:r>
              <a:rPr lang="de-DE" sz="2000" dirty="0" err="1" smtClean="0"/>
              <a:t>including</a:t>
            </a:r>
            <a:r>
              <a:rPr lang="de-DE" sz="2000" dirty="0" smtClean="0"/>
              <a:t> UK </a:t>
            </a:r>
            <a:r>
              <a:rPr lang="de-DE" sz="2000" dirty="0" err="1" smtClean="0"/>
              <a:t>have</a:t>
            </a:r>
            <a:r>
              <a:rPr lang="de-DE" sz="2000" dirty="0" smtClean="0"/>
              <a:t> </a:t>
            </a:r>
            <a:r>
              <a:rPr lang="de-DE" sz="2000" dirty="0" err="1" smtClean="0"/>
              <a:t>ratified</a:t>
            </a:r>
            <a:endParaRPr lang="de-DE" sz="2000" dirty="0" smtClean="0"/>
          </a:p>
          <a:p>
            <a:pPr marL="0" indent="0">
              <a:buNone/>
            </a:pPr>
            <a:r>
              <a:rPr lang="de-DE" sz="2000" dirty="0" err="1" smtClean="0"/>
              <a:t>Selection</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Judges</a:t>
            </a:r>
            <a:r>
              <a:rPr lang="de-DE" sz="2000" dirty="0" smtClean="0"/>
              <a:t> </a:t>
            </a:r>
            <a:r>
              <a:rPr lang="de-DE" sz="2000" dirty="0" err="1" smtClean="0"/>
              <a:t>is</a:t>
            </a:r>
            <a:r>
              <a:rPr lang="de-DE" sz="2000" dirty="0" smtClean="0"/>
              <a:t> in </a:t>
            </a:r>
            <a:r>
              <a:rPr lang="de-DE" sz="2000" dirty="0" err="1" smtClean="0"/>
              <a:t>progress</a:t>
            </a:r>
            <a:endParaRPr lang="de-DE" sz="2000" dirty="0" smtClean="0"/>
          </a:p>
          <a:p>
            <a:pPr marL="0" indent="0">
              <a:buNone/>
            </a:pPr>
            <a:r>
              <a:rPr lang="de-DE" sz="2000" dirty="0" err="1" smtClean="0"/>
              <a:t>Questions</a:t>
            </a:r>
            <a:r>
              <a:rPr lang="de-DE" sz="2000" dirty="0" smtClean="0"/>
              <a:t> on </a:t>
            </a:r>
            <a:r>
              <a:rPr lang="de-DE" sz="2000" dirty="0" err="1" smtClean="0"/>
              <a:t>the</a:t>
            </a:r>
            <a:r>
              <a:rPr lang="de-DE" sz="2000" dirty="0" smtClean="0"/>
              <a:t> </a:t>
            </a:r>
            <a:r>
              <a:rPr lang="de-DE" sz="2000" dirty="0" err="1" smtClean="0"/>
              <a:t>level</a:t>
            </a:r>
            <a:r>
              <a:rPr lang="de-DE" sz="2000" dirty="0" smtClean="0"/>
              <a:t> </a:t>
            </a:r>
            <a:r>
              <a:rPr lang="de-DE" sz="2000" dirty="0" err="1" smtClean="0"/>
              <a:t>of</a:t>
            </a:r>
            <a:r>
              <a:rPr lang="de-DE" sz="2000" dirty="0" smtClean="0"/>
              <a:t> </a:t>
            </a:r>
            <a:r>
              <a:rPr lang="de-DE" sz="2000" dirty="0" err="1" smtClean="0"/>
              <a:t>costs</a:t>
            </a:r>
            <a:r>
              <a:rPr lang="de-DE" sz="2000" dirty="0" smtClean="0"/>
              <a:t> (</a:t>
            </a:r>
            <a:r>
              <a:rPr lang="de-DE" sz="2000" dirty="0" err="1" smtClean="0"/>
              <a:t>both</a:t>
            </a:r>
            <a:r>
              <a:rPr lang="de-DE" sz="2000" dirty="0" smtClean="0"/>
              <a:t> </a:t>
            </a:r>
            <a:r>
              <a:rPr lang="de-DE" sz="2000" dirty="0" err="1" smtClean="0"/>
              <a:t>Unitary</a:t>
            </a:r>
            <a:r>
              <a:rPr lang="de-DE" sz="2000" dirty="0" smtClean="0"/>
              <a:t> Patent and Unified Patent Court ) </a:t>
            </a:r>
            <a:r>
              <a:rPr lang="de-DE" sz="2000" dirty="0" err="1" smtClean="0"/>
              <a:t>remain</a:t>
            </a:r>
            <a:r>
              <a:rPr lang="de-DE" sz="2000" dirty="0" smtClean="0"/>
              <a:t> still open</a:t>
            </a:r>
          </a:p>
          <a:p>
            <a:pPr marL="0" indent="0">
              <a:buNone/>
            </a:pPr>
            <a:endParaRPr lang="de-DE" sz="2000" dirty="0" smtClean="0"/>
          </a:p>
          <a:p>
            <a:pPr marL="0" indent="0">
              <a:buNone/>
            </a:pPr>
            <a:endParaRPr lang="de-DE" sz="2000" dirty="0" smtClean="0"/>
          </a:p>
          <a:p>
            <a:pPr marL="0" indent="0">
              <a:buNone/>
            </a:pPr>
            <a:endParaRPr lang="de-DE" sz="2000" dirty="0" smtClean="0"/>
          </a:p>
          <a:p>
            <a:pPr>
              <a:buNone/>
            </a:pPr>
            <a:endParaRPr lang="de-DE" dirty="0" smtClean="0"/>
          </a:p>
          <a:p>
            <a:pPr>
              <a:buNone/>
            </a:pPr>
            <a:endParaRPr lang="de-DE" dirty="0"/>
          </a:p>
        </p:txBody>
      </p:sp>
      <p:sp>
        <p:nvSpPr>
          <p:cNvPr id="4" name="Fußzeilenplatzhalter 3"/>
          <p:cNvSpPr>
            <a:spLocks noGrp="1"/>
          </p:cNvSpPr>
          <p:nvPr>
            <p:ph type="ftr" sz="quarter" idx="11"/>
          </p:nvPr>
        </p:nvSpPr>
        <p:spPr/>
        <p:txBody>
          <a:bodyPr/>
          <a:lstStyle/>
          <a:p>
            <a:pPr>
              <a:defRPr/>
            </a:pPr>
            <a:r>
              <a:rPr lang="de-DE" smtClean="0"/>
              <a:t>Ahmedabad, February 2015</a:t>
            </a:r>
            <a:endParaRPr lang="de-DE" dirty="0"/>
          </a:p>
        </p:txBody>
      </p:sp>
      <p:sp>
        <p:nvSpPr>
          <p:cNvPr id="5" name="Pfeil nach rechts 4"/>
          <p:cNvSpPr/>
          <p:nvPr/>
        </p:nvSpPr>
        <p:spPr bwMode="auto">
          <a:xfrm>
            <a:off x="1043608" y="5445224"/>
            <a:ext cx="504056"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NewsGoth BT" pitchFamily="34" charset="0"/>
            </a:endParaRPr>
          </a:p>
        </p:txBody>
      </p:sp>
      <p:sp>
        <p:nvSpPr>
          <p:cNvPr id="7" name="Textfeld 6"/>
          <p:cNvSpPr txBox="1"/>
          <p:nvPr/>
        </p:nvSpPr>
        <p:spPr>
          <a:xfrm>
            <a:off x="2051720" y="5373216"/>
            <a:ext cx="6281207" cy="707886"/>
          </a:xfrm>
          <a:prstGeom prst="rect">
            <a:avLst/>
          </a:prstGeom>
          <a:noFill/>
        </p:spPr>
        <p:txBody>
          <a:bodyPr wrap="square" rtlCol="0">
            <a:spAutoFit/>
          </a:bodyPr>
          <a:lstStyle/>
          <a:p>
            <a:r>
              <a:rPr lang="de-DE" sz="2000" dirty="0" err="1" smtClean="0">
                <a:solidFill>
                  <a:srgbClr val="FF0000"/>
                </a:solidFill>
              </a:rPr>
              <a:t>Current</a:t>
            </a:r>
            <a:r>
              <a:rPr lang="de-DE" sz="2000" dirty="0" smtClean="0">
                <a:solidFill>
                  <a:srgbClr val="FF0000"/>
                </a:solidFill>
              </a:rPr>
              <a:t> </a:t>
            </a:r>
            <a:r>
              <a:rPr lang="de-DE" sz="2000" dirty="0" err="1" smtClean="0">
                <a:solidFill>
                  <a:srgbClr val="FF0000"/>
                </a:solidFill>
              </a:rPr>
              <a:t>timetable</a:t>
            </a:r>
            <a:r>
              <a:rPr lang="de-DE" sz="2000" dirty="0" smtClean="0">
                <a:solidFill>
                  <a:srgbClr val="FF0000"/>
                </a:solidFill>
              </a:rPr>
              <a:t> </a:t>
            </a:r>
            <a:r>
              <a:rPr lang="de-DE" sz="2000" dirty="0" err="1" smtClean="0">
                <a:solidFill>
                  <a:srgbClr val="FF0000"/>
                </a:solidFill>
              </a:rPr>
              <a:t>foresees</a:t>
            </a:r>
            <a:r>
              <a:rPr lang="de-DE" sz="2000" dirty="0" smtClean="0">
                <a:solidFill>
                  <a:srgbClr val="FF0000"/>
                </a:solidFill>
              </a:rPr>
              <a:t> a </a:t>
            </a:r>
            <a:r>
              <a:rPr lang="de-DE" sz="2000" dirty="0" err="1" smtClean="0">
                <a:solidFill>
                  <a:srgbClr val="FF0000"/>
                </a:solidFill>
              </a:rPr>
              <a:t>launch</a:t>
            </a:r>
            <a:r>
              <a:rPr lang="de-DE" sz="2000" dirty="0" smtClean="0">
                <a:solidFill>
                  <a:srgbClr val="FF0000"/>
                </a:solidFill>
              </a:rPr>
              <a:t> </a:t>
            </a:r>
            <a:r>
              <a:rPr lang="de-DE" sz="2000" dirty="0" err="1" smtClean="0">
                <a:solidFill>
                  <a:srgbClr val="FF0000"/>
                </a:solidFill>
              </a:rPr>
              <a:t>of</a:t>
            </a:r>
            <a:r>
              <a:rPr lang="de-DE" sz="2000" dirty="0" smtClean="0">
                <a:solidFill>
                  <a:srgbClr val="FF0000"/>
                </a:solidFill>
              </a:rPr>
              <a:t> </a:t>
            </a:r>
            <a:r>
              <a:rPr lang="de-DE" sz="2000" dirty="0" err="1" smtClean="0">
                <a:solidFill>
                  <a:srgbClr val="FF0000"/>
                </a:solidFill>
              </a:rPr>
              <a:t>the</a:t>
            </a:r>
            <a:r>
              <a:rPr lang="de-DE" sz="2000" dirty="0" smtClean="0">
                <a:solidFill>
                  <a:srgbClr val="FF0000"/>
                </a:solidFill>
              </a:rPr>
              <a:t> </a:t>
            </a:r>
            <a:r>
              <a:rPr lang="de-DE" sz="2000" dirty="0" err="1" smtClean="0">
                <a:solidFill>
                  <a:srgbClr val="FF0000"/>
                </a:solidFill>
              </a:rPr>
              <a:t>new</a:t>
            </a:r>
            <a:r>
              <a:rPr lang="de-DE" sz="2000" dirty="0" smtClean="0">
                <a:solidFill>
                  <a:srgbClr val="FF0000"/>
                </a:solidFill>
              </a:rPr>
              <a:t> </a:t>
            </a:r>
            <a:r>
              <a:rPr lang="de-DE" sz="2000" dirty="0" err="1" smtClean="0">
                <a:solidFill>
                  <a:srgbClr val="FF0000"/>
                </a:solidFill>
              </a:rPr>
              <a:t>system</a:t>
            </a:r>
            <a:r>
              <a:rPr lang="de-DE" sz="2000" dirty="0" smtClean="0">
                <a:solidFill>
                  <a:srgbClr val="FF0000"/>
                </a:solidFill>
              </a:rPr>
              <a:t> not </a:t>
            </a:r>
            <a:r>
              <a:rPr lang="de-DE" sz="2000" dirty="0" err="1" smtClean="0">
                <a:solidFill>
                  <a:srgbClr val="FF0000"/>
                </a:solidFill>
              </a:rPr>
              <a:t>before</a:t>
            </a:r>
            <a:r>
              <a:rPr lang="de-DE" sz="2000" dirty="0" smtClean="0">
                <a:solidFill>
                  <a:srgbClr val="FF0000"/>
                </a:solidFill>
              </a:rPr>
              <a:t> </a:t>
            </a:r>
            <a:r>
              <a:rPr lang="de-DE" sz="2000" dirty="0" err="1" smtClean="0">
                <a:solidFill>
                  <a:srgbClr val="FF0000"/>
                </a:solidFill>
              </a:rPr>
              <a:t>the</a:t>
            </a:r>
            <a:r>
              <a:rPr lang="de-DE" sz="2000" dirty="0" smtClean="0">
                <a:solidFill>
                  <a:srgbClr val="FF0000"/>
                </a:solidFill>
              </a:rPr>
              <a:t> end </a:t>
            </a:r>
            <a:r>
              <a:rPr lang="de-DE" sz="2000" dirty="0" err="1" smtClean="0">
                <a:solidFill>
                  <a:srgbClr val="FF0000"/>
                </a:solidFill>
              </a:rPr>
              <a:t>of</a:t>
            </a:r>
            <a:r>
              <a:rPr lang="de-DE" sz="2000" dirty="0" smtClean="0">
                <a:solidFill>
                  <a:srgbClr val="FF0000"/>
                </a:solidFill>
              </a:rPr>
              <a:t> 2015</a:t>
            </a:r>
            <a:endParaRPr lang="de-DE" sz="2000" dirty="0">
              <a:solidFill>
                <a:srgbClr val="FF0000"/>
              </a:solidFill>
            </a:endParaRPr>
          </a:p>
        </p:txBody>
      </p:sp>
      <p:sp>
        <p:nvSpPr>
          <p:cNvPr id="9" name="Foliennummernplatzhalter 8"/>
          <p:cNvSpPr>
            <a:spLocks noGrp="1"/>
          </p:cNvSpPr>
          <p:nvPr>
            <p:ph type="sldNum" sz="quarter" idx="10"/>
          </p:nvPr>
        </p:nvSpPr>
        <p:spPr/>
        <p:txBody>
          <a:bodyPr/>
          <a:lstStyle/>
          <a:p>
            <a:pPr>
              <a:defRPr/>
            </a:pPr>
            <a:fld id="{4114FB16-8069-4248-AEAE-44DF4E24B011}" type="slidenum">
              <a:rPr lang="de-DE" smtClean="0"/>
              <a:pPr>
                <a:defRPr/>
              </a:pPr>
              <a:t>7</a:t>
            </a:fld>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Status Quo </a:t>
            </a:r>
            <a:r>
              <a:rPr lang="de-DE" dirty="0" err="1" smtClean="0"/>
              <a:t>of</a:t>
            </a:r>
            <a:r>
              <a:rPr lang="de-DE" dirty="0" smtClean="0"/>
              <a:t> </a:t>
            </a:r>
            <a:r>
              <a:rPr lang="de-DE" dirty="0" err="1" smtClean="0"/>
              <a:t>the</a:t>
            </a:r>
            <a:r>
              <a:rPr lang="de-DE" dirty="0" smtClean="0"/>
              <a:t> </a:t>
            </a:r>
            <a:r>
              <a:rPr lang="de-DE" dirty="0" err="1" smtClean="0"/>
              <a:t>Unitary</a:t>
            </a:r>
            <a:r>
              <a:rPr lang="de-DE" dirty="0" smtClean="0"/>
              <a:t> Patent System</a:t>
            </a:r>
            <a:endParaRPr lang="de-DE" dirty="0"/>
          </a:p>
        </p:txBody>
      </p:sp>
      <p:sp>
        <p:nvSpPr>
          <p:cNvPr id="3" name="Inhaltsplatzhalter 2"/>
          <p:cNvSpPr>
            <a:spLocks noGrp="1"/>
          </p:cNvSpPr>
          <p:nvPr>
            <p:ph idx="1"/>
          </p:nvPr>
        </p:nvSpPr>
        <p:spPr/>
        <p:txBody>
          <a:bodyPr/>
          <a:lstStyle/>
          <a:p>
            <a:r>
              <a:rPr lang="de-DE" dirty="0" err="1" smtClean="0"/>
              <a:t>When</a:t>
            </a:r>
            <a:r>
              <a:rPr lang="de-DE" dirty="0" smtClean="0"/>
              <a:t> </a:t>
            </a:r>
            <a:r>
              <a:rPr lang="de-DE" dirty="0" err="1" smtClean="0"/>
              <a:t>the</a:t>
            </a:r>
            <a:r>
              <a:rPr lang="de-DE" dirty="0" smtClean="0"/>
              <a:t> </a:t>
            </a:r>
            <a:r>
              <a:rPr lang="de-DE" dirty="0" err="1" smtClean="0"/>
              <a:t>new</a:t>
            </a:r>
            <a:r>
              <a:rPr lang="de-DE" dirty="0" smtClean="0"/>
              <a:t> </a:t>
            </a:r>
            <a:r>
              <a:rPr lang="de-DE" dirty="0" err="1" smtClean="0"/>
              <a:t>system</a:t>
            </a:r>
            <a:r>
              <a:rPr lang="de-DE" dirty="0" smtClean="0"/>
              <a:t> </a:t>
            </a:r>
            <a:r>
              <a:rPr lang="de-DE" dirty="0" err="1" smtClean="0"/>
              <a:t>gets</a:t>
            </a:r>
            <a:r>
              <a:rPr lang="de-DE" dirty="0" smtClean="0"/>
              <a:t> in </a:t>
            </a:r>
            <a:r>
              <a:rPr lang="de-DE" dirty="0" err="1" smtClean="0"/>
              <a:t>place</a:t>
            </a:r>
            <a:r>
              <a:rPr lang="de-DE" dirty="0" smtClean="0"/>
              <a:t> </a:t>
            </a:r>
            <a:r>
              <a:rPr lang="de-DE" dirty="0" err="1" smtClean="0"/>
              <a:t>the</a:t>
            </a:r>
            <a:r>
              <a:rPr lang="de-DE" dirty="0" smtClean="0"/>
              <a:t> </a:t>
            </a:r>
            <a:r>
              <a:rPr lang="de-DE" dirty="0" err="1" smtClean="0"/>
              <a:t>situation</a:t>
            </a:r>
            <a:r>
              <a:rPr lang="de-DE" dirty="0" smtClean="0"/>
              <a:t> </a:t>
            </a:r>
            <a:r>
              <a:rPr lang="de-DE" dirty="0" err="1" smtClean="0"/>
              <a:t>becomes</a:t>
            </a:r>
            <a:r>
              <a:rPr lang="de-DE" dirty="0" smtClean="0"/>
              <a:t> </a:t>
            </a:r>
            <a:r>
              <a:rPr lang="de-DE" dirty="0" err="1" smtClean="0"/>
              <a:t>more</a:t>
            </a:r>
            <a:r>
              <a:rPr lang="de-DE" dirty="0" smtClean="0"/>
              <a:t> </a:t>
            </a:r>
            <a:r>
              <a:rPr lang="de-DE" dirty="0" err="1" smtClean="0"/>
              <a:t>complex</a:t>
            </a:r>
            <a:r>
              <a:rPr lang="de-DE" dirty="0" smtClean="0"/>
              <a:t> </a:t>
            </a:r>
          </a:p>
          <a:p>
            <a:pPr>
              <a:buNone/>
            </a:pPr>
            <a:r>
              <a:rPr lang="de-DE" dirty="0" smtClean="0"/>
              <a:t>	</a:t>
            </a:r>
            <a:r>
              <a:rPr lang="de-DE" dirty="0" err="1" smtClean="0"/>
              <a:t>Creates</a:t>
            </a:r>
            <a:r>
              <a:rPr lang="de-DE" dirty="0" smtClean="0"/>
              <a:t> different </a:t>
            </a:r>
            <a:r>
              <a:rPr lang="de-DE" dirty="0" err="1" smtClean="0"/>
              <a:t>Europes</a:t>
            </a:r>
            <a:r>
              <a:rPr lang="de-DE" dirty="0" smtClean="0"/>
              <a:t>:</a:t>
            </a:r>
          </a:p>
          <a:p>
            <a:pPr lvl="1"/>
            <a:r>
              <a:rPr lang="de-DE" dirty="0" smtClean="0"/>
              <a:t>EU </a:t>
            </a:r>
            <a:r>
              <a:rPr lang="de-DE" dirty="0" err="1" smtClean="0"/>
              <a:t>member</a:t>
            </a:r>
            <a:r>
              <a:rPr lang="de-DE" dirty="0" smtClean="0"/>
              <a:t> </a:t>
            </a:r>
            <a:r>
              <a:rPr lang="de-DE" dirty="0" err="1" smtClean="0"/>
              <a:t>states</a:t>
            </a:r>
            <a:r>
              <a:rPr lang="de-DE" dirty="0" smtClean="0"/>
              <a:t> (27; e.g. </a:t>
            </a:r>
            <a:r>
              <a:rPr lang="de-DE" dirty="0" err="1" smtClean="0"/>
              <a:t>Switzerland</a:t>
            </a:r>
            <a:r>
              <a:rPr lang="de-DE" dirty="0" smtClean="0"/>
              <a:t>, </a:t>
            </a:r>
            <a:r>
              <a:rPr lang="de-DE" dirty="0" err="1" smtClean="0"/>
              <a:t>Norway</a:t>
            </a:r>
            <a:r>
              <a:rPr lang="de-DE" dirty="0" smtClean="0"/>
              <a:t> </a:t>
            </a:r>
            <a:r>
              <a:rPr lang="de-DE" dirty="0" smtClean="0"/>
              <a:t>and </a:t>
            </a:r>
            <a:r>
              <a:rPr lang="de-DE" dirty="0" smtClean="0"/>
              <a:t>Turkey </a:t>
            </a:r>
            <a:r>
              <a:rPr lang="de-DE" dirty="0" err="1" smtClean="0"/>
              <a:t>are</a:t>
            </a:r>
            <a:r>
              <a:rPr lang="de-DE" dirty="0" smtClean="0"/>
              <a:t> not EU </a:t>
            </a:r>
            <a:r>
              <a:rPr lang="de-DE" dirty="0" err="1" smtClean="0"/>
              <a:t>members</a:t>
            </a:r>
            <a:r>
              <a:rPr lang="de-DE" dirty="0" smtClean="0"/>
              <a:t>)</a:t>
            </a:r>
          </a:p>
          <a:p>
            <a:pPr lvl="1"/>
            <a:r>
              <a:rPr lang="de-DE" dirty="0" smtClean="0"/>
              <a:t>EPC </a:t>
            </a:r>
            <a:r>
              <a:rPr lang="de-DE" dirty="0" err="1" smtClean="0"/>
              <a:t>designation</a:t>
            </a:r>
            <a:r>
              <a:rPr lang="de-DE" dirty="0" smtClean="0"/>
              <a:t> </a:t>
            </a:r>
            <a:r>
              <a:rPr lang="de-DE" dirty="0" err="1" smtClean="0"/>
              <a:t>states</a:t>
            </a:r>
            <a:r>
              <a:rPr lang="de-DE" dirty="0" smtClean="0"/>
              <a:t> (38, </a:t>
            </a:r>
            <a:r>
              <a:rPr lang="de-DE" dirty="0" err="1" smtClean="0"/>
              <a:t>including</a:t>
            </a:r>
            <a:r>
              <a:rPr lang="de-DE" dirty="0" smtClean="0"/>
              <a:t> </a:t>
            </a:r>
            <a:r>
              <a:rPr lang="de-DE" dirty="0" err="1" smtClean="0"/>
              <a:t>Switzerland</a:t>
            </a:r>
            <a:r>
              <a:rPr lang="de-DE" dirty="0" smtClean="0"/>
              <a:t>, </a:t>
            </a:r>
            <a:r>
              <a:rPr lang="de-DE" dirty="0" err="1" smtClean="0"/>
              <a:t>Norway</a:t>
            </a:r>
            <a:r>
              <a:rPr lang="de-DE" dirty="0" smtClean="0"/>
              <a:t> and Turkey)</a:t>
            </a:r>
          </a:p>
          <a:p>
            <a:pPr lvl="1"/>
            <a:r>
              <a:rPr lang="de-DE" dirty="0" err="1" smtClean="0"/>
              <a:t>Unitary</a:t>
            </a:r>
            <a:r>
              <a:rPr lang="de-DE" dirty="0" smtClean="0"/>
              <a:t> Patent: EU </a:t>
            </a:r>
            <a:r>
              <a:rPr lang="de-DE" dirty="0" err="1" smtClean="0"/>
              <a:t>member</a:t>
            </a:r>
            <a:r>
              <a:rPr lang="de-DE" dirty="0" smtClean="0"/>
              <a:t> </a:t>
            </a:r>
            <a:r>
              <a:rPr lang="de-DE" dirty="0" err="1" smtClean="0"/>
              <a:t>states</a:t>
            </a:r>
            <a:r>
              <a:rPr lang="de-DE" dirty="0" smtClean="0"/>
              <a:t> </a:t>
            </a:r>
            <a:r>
              <a:rPr lang="de-DE" dirty="0" err="1" smtClean="0"/>
              <a:t>except</a:t>
            </a:r>
            <a:r>
              <a:rPr lang="de-DE" dirty="0" smtClean="0"/>
              <a:t> Spain and </a:t>
            </a:r>
            <a:r>
              <a:rPr lang="de-DE" dirty="0" err="1" smtClean="0"/>
              <a:t>Italy</a:t>
            </a:r>
            <a:r>
              <a:rPr lang="de-DE" dirty="0" smtClean="0"/>
              <a:t> (UP-25)</a:t>
            </a:r>
          </a:p>
          <a:p>
            <a:pPr lvl="1"/>
            <a:r>
              <a:rPr lang="de-DE" dirty="0" err="1" smtClean="0"/>
              <a:t>Unitary</a:t>
            </a:r>
            <a:r>
              <a:rPr lang="de-DE" dirty="0" smtClean="0"/>
              <a:t> Patent Court: EU </a:t>
            </a:r>
            <a:r>
              <a:rPr lang="de-DE" dirty="0" err="1" smtClean="0"/>
              <a:t>member</a:t>
            </a:r>
            <a:r>
              <a:rPr lang="de-DE" dirty="0" smtClean="0"/>
              <a:t> </a:t>
            </a:r>
            <a:r>
              <a:rPr lang="de-DE" dirty="0" err="1" smtClean="0"/>
              <a:t>states</a:t>
            </a:r>
            <a:r>
              <a:rPr lang="de-DE" dirty="0" smtClean="0"/>
              <a:t> </a:t>
            </a:r>
            <a:r>
              <a:rPr lang="de-DE" dirty="0" err="1" smtClean="0"/>
              <a:t>except</a:t>
            </a:r>
            <a:r>
              <a:rPr lang="de-DE" dirty="0" smtClean="0"/>
              <a:t> Spain and </a:t>
            </a:r>
            <a:r>
              <a:rPr lang="de-DE" dirty="0" err="1" smtClean="0"/>
              <a:t>Poland</a:t>
            </a:r>
            <a:r>
              <a:rPr lang="de-DE" dirty="0" smtClean="0"/>
              <a:t> </a:t>
            </a:r>
          </a:p>
          <a:p>
            <a:pPr lvl="1"/>
            <a:endParaRPr lang="de-DE" dirty="0" smtClean="0"/>
          </a:p>
          <a:p>
            <a:pPr lvl="1">
              <a:buNone/>
            </a:pPr>
            <a:endParaRPr lang="de-DE" dirty="0"/>
          </a:p>
        </p:txBody>
      </p:sp>
      <p:sp>
        <p:nvSpPr>
          <p:cNvPr id="4" name="Fußzeilenplatzhalter 3"/>
          <p:cNvSpPr>
            <a:spLocks noGrp="1"/>
          </p:cNvSpPr>
          <p:nvPr>
            <p:ph type="ftr" sz="quarter" idx="11"/>
          </p:nvPr>
        </p:nvSpPr>
        <p:spPr/>
        <p:txBody>
          <a:bodyPr/>
          <a:lstStyle/>
          <a:p>
            <a:pPr>
              <a:defRPr/>
            </a:pPr>
            <a:r>
              <a:rPr lang="de-DE" smtClean="0"/>
              <a:t>Ahmedabad, February 2015</a:t>
            </a:r>
            <a:endParaRPr lang="de-DE" dirty="0"/>
          </a:p>
        </p:txBody>
      </p:sp>
      <p:sp>
        <p:nvSpPr>
          <p:cNvPr id="6" name="Foliennummernplatzhalter 5"/>
          <p:cNvSpPr>
            <a:spLocks noGrp="1"/>
          </p:cNvSpPr>
          <p:nvPr>
            <p:ph type="sldNum" sz="quarter" idx="10"/>
          </p:nvPr>
        </p:nvSpPr>
        <p:spPr/>
        <p:txBody>
          <a:bodyPr/>
          <a:lstStyle/>
          <a:p>
            <a:pPr>
              <a:defRPr/>
            </a:pPr>
            <a:fld id="{4114FB16-8069-4248-AEAE-44DF4E24B011}" type="slidenum">
              <a:rPr lang="de-DE" smtClean="0"/>
              <a:pPr>
                <a:defRPr/>
              </a:pPr>
              <a:t>8</a:t>
            </a:fld>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2"/>
          <p:cNvSpPr txBox="1">
            <a:spLocks noChangeArrowheads="1"/>
          </p:cNvSpPr>
          <p:nvPr/>
        </p:nvSpPr>
        <p:spPr bwMode="auto">
          <a:xfrm>
            <a:off x="5002962" y="5868989"/>
            <a:ext cx="357668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6800" tIns="0" rIns="0" bIns="0">
            <a:spAutoFit/>
          </a:bodyPr>
          <a:lstStyle>
            <a:lvl1pPr>
              <a:defRPr sz="2800">
                <a:solidFill>
                  <a:schemeClr val="bg2"/>
                </a:solidFill>
                <a:latin typeface="Tahoma" pitchFamily="34" charset="0"/>
                <a:ea typeface="ＭＳ Ｐゴシック" pitchFamily="34" charset="-128"/>
              </a:defRPr>
            </a:lvl1pPr>
            <a:lvl2pPr marL="742950" indent="-285750">
              <a:defRPr sz="2800">
                <a:solidFill>
                  <a:schemeClr val="bg2"/>
                </a:solidFill>
                <a:latin typeface="Tahoma" pitchFamily="34" charset="0"/>
                <a:ea typeface="ＭＳ Ｐゴシック" pitchFamily="34" charset="-128"/>
              </a:defRPr>
            </a:lvl2pPr>
            <a:lvl3pPr marL="1143000" indent="-228600">
              <a:defRPr sz="2800">
                <a:solidFill>
                  <a:schemeClr val="bg2"/>
                </a:solidFill>
                <a:latin typeface="Tahoma" pitchFamily="34" charset="0"/>
                <a:ea typeface="ＭＳ Ｐゴシック" pitchFamily="34" charset="-128"/>
              </a:defRPr>
            </a:lvl3pPr>
            <a:lvl4pPr marL="1600200" indent="-228600">
              <a:defRPr sz="2800">
                <a:solidFill>
                  <a:schemeClr val="bg2"/>
                </a:solidFill>
                <a:latin typeface="Tahoma" pitchFamily="34" charset="0"/>
                <a:ea typeface="ＭＳ Ｐゴシック" pitchFamily="34" charset="-128"/>
              </a:defRPr>
            </a:lvl4pPr>
            <a:lvl5pPr marL="2057400" indent="-228600">
              <a:defRPr sz="2800">
                <a:solidFill>
                  <a:schemeClr val="bg2"/>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800">
                <a:solidFill>
                  <a:schemeClr val="bg2"/>
                </a:solidFill>
                <a:latin typeface="Tahoma" pitchFamily="34" charset="0"/>
                <a:ea typeface="ＭＳ Ｐゴシック" pitchFamily="34" charset="-128"/>
              </a:defRPr>
            </a:lvl9pPr>
          </a:lstStyle>
          <a:p>
            <a:endParaRPr lang="en-GB" altLang="de-DE" sz="800" b="1" dirty="0">
              <a:solidFill>
                <a:srgbClr val="000000"/>
              </a:solidFill>
            </a:endParaRPr>
          </a:p>
        </p:txBody>
      </p:sp>
      <p:sp>
        <p:nvSpPr>
          <p:cNvPr id="30" name="Rectangle 5"/>
          <p:cNvSpPr>
            <a:spLocks noChangeArrowheads="1"/>
          </p:cNvSpPr>
          <p:nvPr/>
        </p:nvSpPr>
        <p:spPr bwMode="auto">
          <a:xfrm>
            <a:off x="741723" y="517525"/>
            <a:ext cx="8021155" cy="492443"/>
          </a:xfrm>
          <a:prstGeom prst="rect">
            <a:avLst/>
          </a:prstGeom>
          <a:noFill/>
          <a:ln>
            <a:noFill/>
          </a:ln>
          <a:effectLst/>
          <a:extLst/>
        </p:spPr>
        <p:txBody>
          <a:bodyPr>
            <a:spAutoFit/>
          </a:bodyPr>
          <a:lstStyle/>
          <a:p>
            <a:pPr algn="l">
              <a:defRPr/>
            </a:pPr>
            <a:endParaRPr lang="en-GB" sz="2600" dirty="0">
              <a:solidFill>
                <a:schemeClr val="bg1"/>
              </a:solidFill>
              <a:latin typeface="+mj-lt"/>
              <a:ea typeface="ＭＳ Ｐゴシック" charset="0"/>
              <a:cs typeface="ＭＳ Ｐゴシック" charset="0"/>
            </a:endParaRPr>
          </a:p>
        </p:txBody>
      </p:sp>
      <p:grpSp>
        <p:nvGrpSpPr>
          <p:cNvPr id="2" name="Group 3"/>
          <p:cNvGrpSpPr>
            <a:grpSpLocks/>
          </p:cNvGrpSpPr>
          <p:nvPr/>
        </p:nvGrpSpPr>
        <p:grpSpPr bwMode="auto">
          <a:xfrm>
            <a:off x="741240" y="3211890"/>
            <a:ext cx="1238371" cy="2009925"/>
            <a:chOff x="113" y="1779"/>
            <a:chExt cx="821" cy="699"/>
          </a:xfrm>
          <a:solidFill>
            <a:schemeClr val="accent5">
              <a:lumMod val="20000"/>
              <a:lumOff val="80000"/>
            </a:schemeClr>
          </a:solidFill>
        </p:grpSpPr>
        <p:sp>
          <p:nvSpPr>
            <p:cNvPr id="31" name="Rectangle 4"/>
            <p:cNvSpPr>
              <a:spLocks noChangeArrowheads="1"/>
            </p:cNvSpPr>
            <p:nvPr/>
          </p:nvSpPr>
          <p:spPr bwMode="auto">
            <a:xfrm>
              <a:off x="113" y="1779"/>
              <a:ext cx="821" cy="699"/>
            </a:xfrm>
            <a:prstGeom prst="rect">
              <a:avLst/>
            </a:prstGeom>
            <a:grpFill/>
            <a:ln w="9525">
              <a:solidFill>
                <a:schemeClr val="accent3">
                  <a:lumMod val="50000"/>
                </a:schemeClr>
              </a:solidFill>
              <a:miter lim="800000"/>
              <a:headEnd/>
              <a:tailEnd/>
            </a:ln>
            <a:effectLst/>
            <a:extLst/>
          </p:spPr>
          <p:txBody>
            <a:bodyPr wrap="none" anchor="ctr"/>
            <a:lstStyle/>
            <a:p>
              <a:pPr>
                <a:defRPr/>
              </a:pPr>
              <a:endParaRPr lang="de-DE" sz="1600">
                <a:solidFill>
                  <a:srgbClr val="000000"/>
                </a:solidFill>
                <a:latin typeface="Tahoma" charset="0"/>
                <a:ea typeface="ＭＳ Ｐゴシック" charset="0"/>
                <a:cs typeface="ＭＳ Ｐゴシック" charset="0"/>
              </a:endParaRPr>
            </a:p>
          </p:txBody>
        </p:sp>
        <p:sp>
          <p:nvSpPr>
            <p:cNvPr id="32" name="Text Box 5"/>
            <p:cNvSpPr txBox="1">
              <a:spLocks noChangeArrowheads="1"/>
            </p:cNvSpPr>
            <p:nvPr/>
          </p:nvSpPr>
          <p:spPr bwMode="auto">
            <a:xfrm>
              <a:off x="144" y="1860"/>
              <a:ext cx="753" cy="559"/>
            </a:xfrm>
            <a:prstGeom prst="rect">
              <a:avLst/>
            </a:prstGeom>
            <a:grpFill/>
            <a:ln w="9525">
              <a:solidFill>
                <a:schemeClr val="tx1"/>
              </a:solidFill>
              <a:miter lim="800000"/>
              <a:headEnd/>
              <a:tailEnd/>
            </a:ln>
            <a:effectLst/>
            <a:extLst/>
          </p:spPr>
          <p:txBody>
            <a:bodyPr anchor="ctr" anchorCtr="1"/>
            <a:lstStyle/>
            <a:p>
              <a:pPr>
                <a:defRPr/>
              </a:pPr>
              <a:r>
                <a:rPr lang="en-GB" sz="1600" dirty="0">
                  <a:solidFill>
                    <a:srgbClr val="000000"/>
                  </a:solidFill>
                  <a:latin typeface="Tahoma" charset="0"/>
                  <a:ea typeface="ＭＳ Ｐゴシック" charset="0"/>
                  <a:cs typeface="ＭＳ Ｐゴシック" charset="0"/>
                </a:rPr>
                <a:t>European</a:t>
              </a:r>
            </a:p>
            <a:p>
              <a:pPr>
                <a:defRPr/>
              </a:pPr>
              <a:r>
                <a:rPr lang="en-GB" sz="1600" dirty="0">
                  <a:solidFill>
                    <a:srgbClr val="000000"/>
                  </a:solidFill>
                  <a:latin typeface="Tahoma" charset="0"/>
                  <a:ea typeface="ＭＳ Ｐゴシック" charset="0"/>
                  <a:cs typeface="ＭＳ Ｐゴシック" charset="0"/>
                </a:rPr>
                <a:t>patent and European patent with unitary effect</a:t>
              </a:r>
            </a:p>
          </p:txBody>
        </p:sp>
      </p:grpSp>
      <p:sp>
        <p:nvSpPr>
          <p:cNvPr id="33" name="Line 6"/>
          <p:cNvSpPr>
            <a:spLocks noChangeShapeType="1"/>
          </p:cNvSpPr>
          <p:nvPr/>
        </p:nvSpPr>
        <p:spPr bwMode="auto">
          <a:xfrm>
            <a:off x="2204645" y="4646613"/>
            <a:ext cx="729996" cy="431800"/>
          </a:xfrm>
          <a:prstGeom prst="line">
            <a:avLst/>
          </a:prstGeom>
          <a:noFill/>
          <a:ln w="9525">
            <a:solidFill>
              <a:schemeClr val="accent3">
                <a:lumMod val="50000"/>
              </a:schemeClr>
            </a:solidFill>
            <a:round/>
            <a:headEnd/>
            <a:tailEnd type="triangle" w="med" len="me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sp>
        <p:nvSpPr>
          <p:cNvPr id="34" name="Line 7"/>
          <p:cNvSpPr>
            <a:spLocks noChangeShapeType="1"/>
          </p:cNvSpPr>
          <p:nvPr/>
        </p:nvSpPr>
        <p:spPr bwMode="auto">
          <a:xfrm>
            <a:off x="4664349" y="3925888"/>
            <a:ext cx="532106" cy="0"/>
          </a:xfrm>
          <a:prstGeom prst="line">
            <a:avLst/>
          </a:prstGeom>
          <a:noFill/>
          <a:ln w="9525">
            <a:solidFill>
              <a:schemeClr val="accent3">
                <a:lumMod val="50000"/>
              </a:schemeClr>
            </a:solidFill>
            <a:round/>
            <a:headEnd/>
            <a:tailEnd type="triangle" w="med" len="me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grpSp>
        <p:nvGrpSpPr>
          <p:cNvPr id="3" name="Group 8"/>
          <p:cNvGrpSpPr>
            <a:grpSpLocks/>
          </p:cNvGrpSpPr>
          <p:nvPr/>
        </p:nvGrpSpPr>
        <p:grpSpPr bwMode="auto">
          <a:xfrm>
            <a:off x="5088153" y="3421591"/>
            <a:ext cx="1303959" cy="1009650"/>
            <a:chOff x="3787" y="1842"/>
            <a:chExt cx="771" cy="636"/>
          </a:xfrm>
          <a:solidFill>
            <a:schemeClr val="accent5">
              <a:lumMod val="20000"/>
              <a:lumOff val="80000"/>
            </a:schemeClr>
          </a:solidFill>
        </p:grpSpPr>
        <p:sp>
          <p:nvSpPr>
            <p:cNvPr id="36" name="Rectangle 9"/>
            <p:cNvSpPr>
              <a:spLocks noChangeArrowheads="1"/>
            </p:cNvSpPr>
            <p:nvPr/>
          </p:nvSpPr>
          <p:spPr bwMode="auto">
            <a:xfrm>
              <a:off x="3787" y="1842"/>
              <a:ext cx="771" cy="636"/>
            </a:xfrm>
            <a:prstGeom prst="rect">
              <a:avLst/>
            </a:prstGeom>
            <a:grpFill/>
            <a:ln w="9525">
              <a:solidFill>
                <a:schemeClr val="accent3">
                  <a:lumMod val="50000"/>
                </a:schemeClr>
              </a:solidFill>
              <a:miter lim="800000"/>
              <a:headEnd/>
              <a:tailEnd/>
            </a:ln>
            <a:effectLst/>
            <a:extLst/>
          </p:spPr>
          <p:txBody>
            <a:bodyPr wrap="none" anchor="ctr"/>
            <a:lstStyle/>
            <a:p>
              <a:pPr>
                <a:defRPr/>
              </a:pPr>
              <a:endParaRPr lang="de-DE" sz="1600">
                <a:solidFill>
                  <a:srgbClr val="000000"/>
                </a:solidFill>
                <a:latin typeface="Tahoma" charset="0"/>
                <a:ea typeface="ＭＳ Ｐゴシック" charset="0"/>
                <a:cs typeface="ＭＳ Ｐゴシック" charset="0"/>
              </a:endParaRPr>
            </a:p>
          </p:txBody>
        </p:sp>
        <p:sp>
          <p:nvSpPr>
            <p:cNvPr id="37" name="Text Box 10"/>
            <p:cNvSpPr txBox="1">
              <a:spLocks noChangeArrowheads="1"/>
            </p:cNvSpPr>
            <p:nvPr/>
          </p:nvSpPr>
          <p:spPr bwMode="auto">
            <a:xfrm>
              <a:off x="3787" y="1933"/>
              <a:ext cx="771" cy="523"/>
            </a:xfrm>
            <a:prstGeom prst="rect">
              <a:avLst/>
            </a:prstGeom>
            <a:grpFill/>
            <a:ln w="9525">
              <a:solidFill>
                <a:schemeClr val="tx1"/>
              </a:solidFill>
              <a:miter lim="800000"/>
              <a:headEnd/>
              <a:tailEnd/>
            </a:ln>
            <a:effectLst/>
            <a:extLst/>
          </p:spPr>
          <p:txBody>
            <a:bodyPr>
              <a:spAutoFit/>
            </a:bodyPr>
            <a:lstStyle/>
            <a:p>
              <a:pPr>
                <a:defRPr/>
              </a:pPr>
              <a:r>
                <a:rPr lang="en-GB" sz="1600" b="1" dirty="0">
                  <a:solidFill>
                    <a:srgbClr val="000000"/>
                  </a:solidFill>
                  <a:latin typeface="Tahoma" charset="0"/>
                  <a:ea typeface="ＭＳ Ｐゴシック" charset="0"/>
                  <a:cs typeface="ＭＳ Ｐゴシック" charset="0"/>
                </a:rPr>
                <a:t>Court of</a:t>
              </a:r>
            </a:p>
            <a:p>
              <a:pPr>
                <a:defRPr/>
              </a:pPr>
              <a:r>
                <a:rPr lang="en-GB" sz="1600" b="1" dirty="0">
                  <a:solidFill>
                    <a:srgbClr val="000000"/>
                  </a:solidFill>
                  <a:latin typeface="Tahoma" charset="0"/>
                  <a:ea typeface="ＭＳ Ｐゴシック" charset="0"/>
                  <a:cs typeface="ＭＳ Ｐゴシック" charset="0"/>
                </a:rPr>
                <a:t>Appeal</a:t>
              </a:r>
            </a:p>
            <a:p>
              <a:pPr>
                <a:defRPr/>
              </a:pPr>
              <a:r>
                <a:rPr lang="en-GB" sz="1600" dirty="0">
                  <a:solidFill>
                    <a:srgbClr val="000000"/>
                  </a:solidFill>
                  <a:latin typeface="Tahoma" charset="0"/>
                  <a:ea typeface="ＭＳ Ｐゴシック" charset="0"/>
                  <a:cs typeface="ＭＳ Ｐゴシック" charset="0"/>
                </a:rPr>
                <a:t>Luxemburg</a:t>
              </a:r>
            </a:p>
          </p:txBody>
        </p:sp>
      </p:grpSp>
      <p:grpSp>
        <p:nvGrpSpPr>
          <p:cNvPr id="4" name="Group 11"/>
          <p:cNvGrpSpPr>
            <a:grpSpLocks/>
          </p:cNvGrpSpPr>
          <p:nvPr/>
        </p:nvGrpSpPr>
        <p:grpSpPr bwMode="auto">
          <a:xfrm>
            <a:off x="2915816" y="1556792"/>
            <a:ext cx="1811473" cy="4730343"/>
            <a:chOff x="1886" y="817"/>
            <a:chExt cx="1115" cy="2723"/>
          </a:xfrm>
          <a:solidFill>
            <a:schemeClr val="accent5">
              <a:lumMod val="20000"/>
              <a:lumOff val="80000"/>
            </a:schemeClr>
          </a:solidFill>
        </p:grpSpPr>
        <p:sp>
          <p:nvSpPr>
            <p:cNvPr id="39" name="Text Box 12"/>
            <p:cNvSpPr txBox="1">
              <a:spLocks noChangeArrowheads="1"/>
            </p:cNvSpPr>
            <p:nvPr/>
          </p:nvSpPr>
          <p:spPr bwMode="auto">
            <a:xfrm>
              <a:off x="2060" y="2365"/>
              <a:ext cx="941" cy="904"/>
            </a:xfrm>
            <a:prstGeom prst="rect">
              <a:avLst/>
            </a:prstGeom>
            <a:grpFill/>
            <a:ln w="9525">
              <a:solidFill>
                <a:schemeClr val="tx1"/>
              </a:solidFill>
              <a:miter lim="800000"/>
              <a:headEnd/>
              <a:tailEnd/>
            </a:ln>
            <a:effectLst/>
            <a:extLst/>
          </p:spPr>
          <p:txBody>
            <a:bodyPr wrap="none">
              <a:spAutoFit/>
            </a:bodyPr>
            <a:lstStyle/>
            <a:p>
              <a:pPr>
                <a:defRPr/>
              </a:pPr>
              <a:r>
                <a:rPr lang="en-GB" sz="1600" dirty="0">
                  <a:solidFill>
                    <a:srgbClr val="000000"/>
                  </a:solidFill>
                  <a:latin typeface="Tahoma" charset="0"/>
                  <a:ea typeface="ＭＳ Ｐゴシック" charset="0"/>
                  <a:cs typeface="ＭＳ Ｐゴシック" charset="0"/>
                </a:rPr>
                <a:t>Central</a:t>
              </a:r>
            </a:p>
            <a:p>
              <a:pPr>
                <a:defRPr/>
              </a:pPr>
              <a:r>
                <a:rPr lang="en-GB" sz="1600" dirty="0">
                  <a:solidFill>
                    <a:srgbClr val="000000"/>
                  </a:solidFill>
                  <a:latin typeface="Tahoma" charset="0"/>
                  <a:ea typeface="ＭＳ Ｐゴシック" charset="0"/>
                  <a:cs typeface="ＭＳ Ｐゴシック" charset="0"/>
                </a:rPr>
                <a:t>Division </a:t>
              </a:r>
            </a:p>
            <a:p>
              <a:pPr>
                <a:defRPr/>
              </a:pPr>
              <a:r>
                <a:rPr lang="en-GB" sz="1600" dirty="0">
                  <a:solidFill>
                    <a:srgbClr val="000000"/>
                  </a:solidFill>
                  <a:latin typeface="Tahoma" charset="0"/>
                  <a:ea typeface="ＭＳ Ｐゴシック" charset="0"/>
                  <a:cs typeface="ＭＳ Ｐゴシック" charset="0"/>
                </a:rPr>
                <a:t>Paris</a:t>
              </a:r>
            </a:p>
            <a:p>
              <a:pPr>
                <a:defRPr/>
              </a:pPr>
              <a:r>
                <a:rPr lang="en-GB" sz="1600" dirty="0">
                  <a:solidFill>
                    <a:srgbClr val="000000"/>
                  </a:solidFill>
                  <a:latin typeface="Tahoma" charset="0"/>
                  <a:ea typeface="ＭＳ Ｐゴシック" charset="0"/>
                  <a:cs typeface="ＭＳ Ｐゴシック" charset="0"/>
                </a:rPr>
                <a:t>Munich (Tech) </a:t>
              </a:r>
            </a:p>
            <a:p>
              <a:pPr>
                <a:defRPr/>
              </a:pPr>
              <a:r>
                <a:rPr lang="en-GB" sz="1600" dirty="0">
                  <a:solidFill>
                    <a:srgbClr val="000000"/>
                  </a:solidFill>
                  <a:latin typeface="Tahoma" charset="0"/>
                  <a:ea typeface="ＭＳ Ｐゴシック" charset="0"/>
                  <a:cs typeface="ＭＳ Ｐゴシック" charset="0"/>
                </a:rPr>
                <a:t>London (Bio)</a:t>
              </a:r>
            </a:p>
            <a:p>
              <a:pPr>
                <a:defRPr/>
              </a:pPr>
              <a:endParaRPr lang="en-GB" sz="1600" dirty="0">
                <a:solidFill>
                  <a:srgbClr val="000000"/>
                </a:solidFill>
                <a:latin typeface="Tahoma" charset="0"/>
                <a:ea typeface="ＭＳ Ｐゴシック" charset="0"/>
                <a:cs typeface="ＭＳ Ｐゴシック" charset="0"/>
              </a:endParaRPr>
            </a:p>
          </p:txBody>
        </p:sp>
        <p:grpSp>
          <p:nvGrpSpPr>
            <p:cNvPr id="5" name="Group 13"/>
            <p:cNvGrpSpPr>
              <a:grpSpLocks/>
            </p:cNvGrpSpPr>
            <p:nvPr/>
          </p:nvGrpSpPr>
          <p:grpSpPr bwMode="auto">
            <a:xfrm>
              <a:off x="1886" y="817"/>
              <a:ext cx="1092" cy="2723"/>
              <a:chOff x="2158" y="817"/>
              <a:chExt cx="1092" cy="2723"/>
            </a:xfrm>
            <a:grpFill/>
          </p:grpSpPr>
          <p:sp>
            <p:nvSpPr>
              <p:cNvPr id="48" name="Text Box 18"/>
              <p:cNvSpPr txBox="1">
                <a:spLocks noChangeArrowheads="1"/>
              </p:cNvSpPr>
              <p:nvPr/>
            </p:nvSpPr>
            <p:spPr bwMode="auto">
              <a:xfrm>
                <a:off x="2380" y="1605"/>
                <a:ext cx="665" cy="478"/>
              </a:xfrm>
              <a:prstGeom prst="rect">
                <a:avLst/>
              </a:prstGeom>
              <a:grpFill/>
              <a:ln w="9525">
                <a:solidFill>
                  <a:schemeClr val="tx1"/>
                </a:solidFill>
                <a:miter lim="800000"/>
                <a:headEnd/>
                <a:tailEnd/>
              </a:ln>
              <a:effectLst/>
              <a:extLst/>
            </p:spPr>
            <p:txBody>
              <a:bodyPr wrap="square">
                <a:spAutoFit/>
              </a:bodyPr>
              <a:lstStyle/>
              <a:p>
                <a:pPr>
                  <a:defRPr/>
                </a:pPr>
                <a:r>
                  <a:rPr lang="en-GB" sz="1600" dirty="0">
                    <a:solidFill>
                      <a:srgbClr val="000000"/>
                    </a:solidFill>
                    <a:latin typeface="Tahoma" charset="0"/>
                    <a:ea typeface="ＭＳ Ｐゴシック" charset="0"/>
                    <a:cs typeface="ＭＳ Ｐゴシック" charset="0"/>
                  </a:rPr>
                  <a:t>Local or</a:t>
                </a:r>
              </a:p>
              <a:p>
                <a:pPr>
                  <a:defRPr/>
                </a:pPr>
                <a:r>
                  <a:rPr lang="en-GB" sz="1600" dirty="0">
                    <a:solidFill>
                      <a:srgbClr val="000000"/>
                    </a:solidFill>
                    <a:latin typeface="Tahoma" charset="0"/>
                    <a:ea typeface="ＭＳ Ｐゴシック" charset="0"/>
                    <a:cs typeface="ＭＳ Ｐゴシック" charset="0"/>
                  </a:rPr>
                  <a:t>Regional</a:t>
                </a:r>
              </a:p>
              <a:p>
                <a:pPr>
                  <a:defRPr/>
                </a:pPr>
                <a:r>
                  <a:rPr lang="en-GB" sz="1600" dirty="0">
                    <a:solidFill>
                      <a:srgbClr val="000000"/>
                    </a:solidFill>
                    <a:latin typeface="Tahoma" charset="0"/>
                    <a:ea typeface="ＭＳ Ｐゴシック" charset="0"/>
                    <a:cs typeface="ＭＳ Ｐゴシック" charset="0"/>
                  </a:rPr>
                  <a:t>Divisions</a:t>
                </a:r>
              </a:p>
            </p:txBody>
          </p:sp>
          <p:sp>
            <p:nvSpPr>
              <p:cNvPr id="44" name="Text Box 19"/>
              <p:cNvSpPr txBox="1">
                <a:spLocks noChangeArrowheads="1"/>
              </p:cNvSpPr>
              <p:nvPr/>
            </p:nvSpPr>
            <p:spPr bwMode="auto">
              <a:xfrm>
                <a:off x="2247" y="1896"/>
                <a:ext cx="987" cy="337"/>
              </a:xfrm>
              <a:prstGeom prst="rect">
                <a:avLst/>
              </a:prstGeom>
              <a:grpFill/>
              <a:ln w="9525">
                <a:solidFill>
                  <a:schemeClr val="tx1"/>
                </a:solidFill>
                <a:miter lim="800000"/>
                <a:headEnd/>
                <a:tailEnd/>
              </a:ln>
              <a:effectLst/>
              <a:extLst/>
            </p:spPr>
            <p:txBody>
              <a:bodyPr wrap="none">
                <a:spAutoFit/>
              </a:bodyPr>
              <a:lstStyle/>
              <a:p>
                <a:pPr>
                  <a:defRPr/>
                </a:pPr>
                <a:r>
                  <a:rPr lang="en-GB" sz="1600" b="1" dirty="0">
                    <a:solidFill>
                      <a:srgbClr val="000000"/>
                    </a:solidFill>
                    <a:latin typeface="Tahoma" charset="0"/>
                    <a:ea typeface="ＭＳ Ｐゴシック" charset="0"/>
                    <a:cs typeface="ＭＳ Ｐゴシック" charset="0"/>
                  </a:rPr>
                  <a:t>Court of First </a:t>
                </a:r>
              </a:p>
              <a:p>
                <a:pPr>
                  <a:defRPr/>
                </a:pPr>
                <a:r>
                  <a:rPr lang="en-GB" sz="1600" b="1" dirty="0">
                    <a:solidFill>
                      <a:srgbClr val="000000"/>
                    </a:solidFill>
                    <a:latin typeface="Tahoma" charset="0"/>
                    <a:ea typeface="ＭＳ Ｐゴシック" charset="0"/>
                    <a:cs typeface="ＭＳ Ｐゴシック" charset="0"/>
                  </a:rPr>
                  <a:t>Instance</a:t>
                </a:r>
              </a:p>
            </p:txBody>
          </p:sp>
          <p:sp>
            <p:nvSpPr>
              <p:cNvPr id="45" name="Text Box 20"/>
              <p:cNvSpPr txBox="1">
                <a:spLocks noChangeArrowheads="1"/>
              </p:cNvSpPr>
              <p:nvPr/>
            </p:nvSpPr>
            <p:spPr bwMode="auto">
              <a:xfrm>
                <a:off x="2351" y="3203"/>
                <a:ext cx="824" cy="337"/>
              </a:xfrm>
              <a:prstGeom prst="rect">
                <a:avLst/>
              </a:prstGeom>
              <a:grpFill/>
              <a:ln w="9525">
                <a:solidFill>
                  <a:schemeClr val="tx1"/>
                </a:solidFill>
                <a:miter lim="800000"/>
                <a:headEnd/>
                <a:tailEnd/>
              </a:ln>
              <a:effectLst/>
              <a:extLst/>
            </p:spPr>
            <p:txBody>
              <a:bodyPr wrap="none">
                <a:spAutoFit/>
              </a:bodyPr>
              <a:lstStyle/>
              <a:p>
                <a:pPr>
                  <a:defRPr/>
                </a:pPr>
                <a:r>
                  <a:rPr lang="en-GB" sz="1600" b="1" dirty="0">
                    <a:solidFill>
                      <a:srgbClr val="000000"/>
                    </a:solidFill>
                    <a:latin typeface="Tahoma" charset="0"/>
                    <a:ea typeface="ＭＳ Ｐゴシック" charset="0"/>
                    <a:cs typeface="ＭＳ Ｐゴシック" charset="0"/>
                  </a:rPr>
                  <a:t>Revocation</a:t>
                </a:r>
              </a:p>
              <a:p>
                <a:pPr>
                  <a:defRPr/>
                </a:pPr>
                <a:r>
                  <a:rPr lang="en-GB" sz="1600" b="1" dirty="0">
                    <a:solidFill>
                      <a:srgbClr val="000000"/>
                    </a:solidFill>
                    <a:latin typeface="Tahoma" charset="0"/>
                    <a:ea typeface="ＭＳ Ｐゴシック" charset="0"/>
                    <a:cs typeface="ＭＳ Ｐゴシック" charset="0"/>
                  </a:rPr>
                  <a:t>actions</a:t>
                </a:r>
              </a:p>
            </p:txBody>
          </p:sp>
          <p:sp>
            <p:nvSpPr>
              <p:cNvPr id="46" name="Text Box 21"/>
              <p:cNvSpPr txBox="1">
                <a:spLocks noChangeArrowheads="1"/>
              </p:cNvSpPr>
              <p:nvPr/>
            </p:nvSpPr>
            <p:spPr bwMode="auto">
              <a:xfrm>
                <a:off x="2158" y="817"/>
                <a:ext cx="1092" cy="762"/>
              </a:xfrm>
              <a:prstGeom prst="rect">
                <a:avLst/>
              </a:prstGeom>
              <a:grpFill/>
              <a:ln w="9525">
                <a:solidFill>
                  <a:schemeClr val="tx1"/>
                </a:solidFill>
                <a:miter lim="800000"/>
                <a:headEnd/>
                <a:tailEnd/>
              </a:ln>
              <a:effectLst/>
              <a:extLst/>
            </p:spPr>
            <p:txBody>
              <a:bodyPr>
                <a:spAutoFit/>
              </a:bodyPr>
              <a:lstStyle/>
              <a:p>
                <a:pPr>
                  <a:defRPr/>
                </a:pPr>
                <a:r>
                  <a:rPr lang="en-GB" sz="1600" b="1" dirty="0">
                    <a:solidFill>
                      <a:srgbClr val="000000"/>
                    </a:solidFill>
                    <a:latin typeface="Tahoma" charset="0"/>
                    <a:ea typeface="ＭＳ Ｐゴシック" charset="0"/>
                    <a:cs typeface="ＭＳ Ｐゴシック" charset="0"/>
                  </a:rPr>
                  <a:t>Infringement</a:t>
                </a:r>
              </a:p>
              <a:p>
                <a:pPr>
                  <a:defRPr/>
                </a:pPr>
                <a:r>
                  <a:rPr lang="en-GB" sz="1600" b="1" dirty="0">
                    <a:solidFill>
                      <a:srgbClr val="000000"/>
                    </a:solidFill>
                    <a:latin typeface="Tahoma" charset="0"/>
                    <a:ea typeface="ＭＳ Ｐゴシック" charset="0"/>
                    <a:cs typeface="ＭＳ Ｐゴシック" charset="0"/>
                  </a:rPr>
                  <a:t>actions and counter claims validity (nullity)</a:t>
                </a:r>
              </a:p>
            </p:txBody>
          </p:sp>
        </p:grpSp>
      </p:grpSp>
      <p:sp>
        <p:nvSpPr>
          <p:cNvPr id="49" name="Rectangle 22"/>
          <p:cNvSpPr>
            <a:spLocks noChangeArrowheads="1"/>
          </p:cNvSpPr>
          <p:nvPr/>
        </p:nvSpPr>
        <p:spPr bwMode="auto">
          <a:xfrm>
            <a:off x="6990661" y="3349626"/>
            <a:ext cx="1263567" cy="1152525"/>
          </a:xfrm>
          <a:prstGeom prst="rect">
            <a:avLst/>
          </a:prstGeom>
          <a:solidFill>
            <a:schemeClr val="accent5">
              <a:lumMod val="20000"/>
              <a:lumOff val="80000"/>
            </a:schemeClr>
          </a:solidFill>
          <a:ln w="9525">
            <a:solidFill>
              <a:schemeClr val="accent3">
                <a:lumMod val="50000"/>
              </a:schemeClr>
            </a:solidFill>
            <a:miter lim="800000"/>
            <a:headEnd/>
            <a:tailEnd/>
          </a:ln>
          <a:effectLst/>
        </p:spPr>
        <p:txBody>
          <a:bodyPr wrap="none" anchor="ctr"/>
          <a:lstStyle/>
          <a:p>
            <a:pPr>
              <a:defRPr/>
            </a:pPr>
            <a:endParaRPr lang="de-DE" sz="1600">
              <a:solidFill>
                <a:srgbClr val="000000"/>
              </a:solidFill>
              <a:latin typeface="Tahoma" charset="0"/>
              <a:ea typeface="ＭＳ Ｐゴシック" charset="0"/>
              <a:cs typeface="ＭＳ Ｐゴシック" charset="0"/>
            </a:endParaRPr>
          </a:p>
        </p:txBody>
      </p:sp>
      <p:sp>
        <p:nvSpPr>
          <p:cNvPr id="50" name="Text Box 23"/>
          <p:cNvSpPr txBox="1">
            <a:spLocks noChangeArrowheads="1"/>
          </p:cNvSpPr>
          <p:nvPr/>
        </p:nvSpPr>
        <p:spPr bwMode="auto">
          <a:xfrm>
            <a:off x="6990660" y="3421063"/>
            <a:ext cx="1329530" cy="831850"/>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defRPr/>
            </a:pPr>
            <a:r>
              <a:rPr lang="en-GB" sz="1600" b="1">
                <a:solidFill>
                  <a:srgbClr val="000000"/>
                </a:solidFill>
                <a:latin typeface="Tahoma" charset="0"/>
                <a:ea typeface="ＭＳ Ｐゴシック" charset="0"/>
                <a:cs typeface="ＭＳ Ｐゴシック" charset="0"/>
              </a:rPr>
              <a:t>European</a:t>
            </a:r>
          </a:p>
          <a:p>
            <a:pPr>
              <a:defRPr/>
            </a:pPr>
            <a:r>
              <a:rPr lang="en-GB" sz="1600" b="1">
                <a:solidFill>
                  <a:srgbClr val="000000"/>
                </a:solidFill>
                <a:latin typeface="Tahoma" charset="0"/>
                <a:ea typeface="ＭＳ Ｐゴシック" charset="0"/>
                <a:cs typeface="ＭＳ Ｐゴシック" charset="0"/>
              </a:rPr>
              <a:t>Court of</a:t>
            </a:r>
          </a:p>
          <a:p>
            <a:pPr>
              <a:defRPr/>
            </a:pPr>
            <a:r>
              <a:rPr lang="en-GB" sz="1600" b="1">
                <a:solidFill>
                  <a:srgbClr val="000000"/>
                </a:solidFill>
                <a:latin typeface="Tahoma" charset="0"/>
                <a:ea typeface="ＭＳ Ｐゴシック" charset="0"/>
                <a:cs typeface="ＭＳ Ｐゴシック" charset="0"/>
              </a:rPr>
              <a:t>Justice</a:t>
            </a:r>
          </a:p>
        </p:txBody>
      </p:sp>
      <p:sp>
        <p:nvSpPr>
          <p:cNvPr id="51" name="Line 24"/>
          <p:cNvSpPr>
            <a:spLocks noChangeShapeType="1"/>
          </p:cNvSpPr>
          <p:nvPr/>
        </p:nvSpPr>
        <p:spPr bwMode="auto">
          <a:xfrm flipV="1">
            <a:off x="2204645" y="3494089"/>
            <a:ext cx="729996" cy="503237"/>
          </a:xfrm>
          <a:prstGeom prst="line">
            <a:avLst/>
          </a:prstGeom>
          <a:noFill/>
          <a:ln w="9525">
            <a:solidFill>
              <a:schemeClr val="accent3">
                <a:lumMod val="50000"/>
              </a:schemeClr>
            </a:solidFill>
            <a:round/>
            <a:headEnd/>
            <a:tailEnd type="triangle" w="med" len="me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sp>
        <p:nvSpPr>
          <p:cNvPr id="52" name="Text Box 25"/>
          <p:cNvSpPr txBox="1">
            <a:spLocks noChangeArrowheads="1"/>
          </p:cNvSpPr>
          <p:nvPr/>
        </p:nvSpPr>
        <p:spPr bwMode="auto">
          <a:xfrm>
            <a:off x="2195850" y="3997325"/>
            <a:ext cx="1116011" cy="584775"/>
          </a:xfrm>
          <a:prstGeom prst="rect">
            <a:avLst/>
          </a:prstGeom>
          <a:solidFill>
            <a:schemeClr val="accent5">
              <a:lumMod val="20000"/>
              <a:lumOff val="80000"/>
            </a:schemeClr>
          </a:solidFill>
          <a:ln w="9525">
            <a:solidFill>
              <a:schemeClr val="tx1"/>
            </a:solidFill>
            <a:miter lim="800000"/>
            <a:headEnd/>
            <a:tailEnd/>
          </a:ln>
          <a:effectLst/>
        </p:spPr>
        <p:txBody>
          <a:bodyPr wrap="none">
            <a:spAutoFit/>
          </a:bodyPr>
          <a:lstStyle/>
          <a:p>
            <a:pPr>
              <a:defRPr/>
            </a:pPr>
            <a:r>
              <a:rPr lang="en-GB" sz="1600">
                <a:solidFill>
                  <a:srgbClr val="000000"/>
                </a:solidFill>
                <a:latin typeface="Tahoma" charset="0"/>
                <a:ea typeface="ＭＳ Ｐゴシック" charset="0"/>
                <a:cs typeface="ＭＳ Ｐゴシック" charset="0"/>
              </a:rPr>
              <a:t>in case of </a:t>
            </a:r>
          </a:p>
          <a:p>
            <a:pPr>
              <a:defRPr/>
            </a:pPr>
            <a:r>
              <a:rPr lang="en-GB" sz="1600">
                <a:solidFill>
                  <a:srgbClr val="000000"/>
                </a:solidFill>
                <a:latin typeface="Tahoma" charset="0"/>
                <a:ea typeface="ＭＳ Ｐゴシック" charset="0"/>
                <a:cs typeface="ＭＳ Ｐゴシック" charset="0"/>
              </a:rPr>
              <a:t>litigation</a:t>
            </a:r>
          </a:p>
        </p:txBody>
      </p:sp>
      <p:sp>
        <p:nvSpPr>
          <p:cNvPr id="53" name="Text Box 26"/>
          <p:cNvSpPr txBox="1">
            <a:spLocks noChangeArrowheads="1"/>
          </p:cNvSpPr>
          <p:nvPr/>
        </p:nvSpPr>
        <p:spPr bwMode="auto">
          <a:xfrm>
            <a:off x="5000031" y="4481513"/>
            <a:ext cx="1793183" cy="830997"/>
          </a:xfrm>
          <a:prstGeom prst="rect">
            <a:avLst/>
          </a:prstGeom>
          <a:solidFill>
            <a:schemeClr val="accent5">
              <a:lumMod val="20000"/>
              <a:lumOff val="80000"/>
            </a:schemeClr>
          </a:solidFill>
          <a:ln w="9525">
            <a:solidFill>
              <a:schemeClr val="tx1"/>
            </a:solidFill>
            <a:miter lim="800000"/>
            <a:headEnd/>
            <a:tailEnd/>
          </a:ln>
          <a:effectLst/>
        </p:spPr>
        <p:txBody>
          <a:bodyPr wrap="none">
            <a:spAutoFit/>
          </a:bodyPr>
          <a:lstStyle/>
          <a:p>
            <a:pPr>
              <a:defRPr/>
            </a:pPr>
            <a:r>
              <a:rPr lang="en-GB" sz="1600">
                <a:solidFill>
                  <a:srgbClr val="000000"/>
                </a:solidFill>
                <a:latin typeface="Tahoma" charset="0"/>
                <a:ea typeface="ＭＳ Ｐゴシック" charset="0"/>
                <a:cs typeface="ＭＳ Ｐゴシック" charset="0"/>
              </a:rPr>
              <a:t>Appeal on</a:t>
            </a:r>
          </a:p>
          <a:p>
            <a:pPr>
              <a:defRPr/>
            </a:pPr>
            <a:r>
              <a:rPr lang="en-GB" sz="1600">
                <a:solidFill>
                  <a:srgbClr val="000000"/>
                </a:solidFill>
                <a:latin typeface="Tahoma" charset="0"/>
                <a:ea typeface="ＭＳ Ｐゴシック" charset="0"/>
                <a:cs typeface="ＭＳ Ｐゴシック" charset="0"/>
              </a:rPr>
              <a:t>Matters of Fact </a:t>
            </a:r>
          </a:p>
          <a:p>
            <a:pPr>
              <a:defRPr/>
            </a:pPr>
            <a:r>
              <a:rPr lang="en-GB" sz="1600">
                <a:solidFill>
                  <a:srgbClr val="000000"/>
                </a:solidFill>
                <a:latin typeface="Tahoma" charset="0"/>
                <a:ea typeface="ＭＳ Ｐゴシック" charset="0"/>
                <a:cs typeface="ＭＳ Ｐゴシック" charset="0"/>
              </a:rPr>
              <a:t>and Points of Law</a:t>
            </a:r>
          </a:p>
        </p:txBody>
      </p:sp>
      <p:sp>
        <p:nvSpPr>
          <p:cNvPr id="54" name="Text Box 27"/>
          <p:cNvSpPr txBox="1">
            <a:spLocks noChangeArrowheads="1"/>
          </p:cNvSpPr>
          <p:nvPr/>
        </p:nvSpPr>
        <p:spPr bwMode="auto">
          <a:xfrm>
            <a:off x="7216402" y="4552951"/>
            <a:ext cx="1188915" cy="830997"/>
          </a:xfrm>
          <a:prstGeom prst="rect">
            <a:avLst/>
          </a:prstGeom>
          <a:solidFill>
            <a:schemeClr val="accent5">
              <a:lumMod val="20000"/>
              <a:lumOff val="80000"/>
            </a:schemeClr>
          </a:solidFill>
          <a:ln w="9525">
            <a:solidFill>
              <a:schemeClr val="tx1"/>
            </a:solidFill>
            <a:miter lim="800000"/>
            <a:headEnd/>
            <a:tailEnd/>
          </a:ln>
          <a:effectLst/>
        </p:spPr>
        <p:txBody>
          <a:bodyPr wrap="none">
            <a:spAutoFit/>
          </a:bodyPr>
          <a:lstStyle/>
          <a:p>
            <a:pPr>
              <a:defRPr/>
            </a:pPr>
            <a:r>
              <a:rPr lang="en-GB" sz="1600">
                <a:solidFill>
                  <a:srgbClr val="000000"/>
                </a:solidFill>
                <a:latin typeface="Tahoma" charset="0"/>
                <a:ea typeface="ＭＳ Ｐゴシック" charset="0"/>
                <a:cs typeface="ＭＳ Ｐゴシック" charset="0"/>
              </a:rPr>
              <a:t>Preliminary</a:t>
            </a:r>
          </a:p>
          <a:p>
            <a:pPr>
              <a:defRPr/>
            </a:pPr>
            <a:r>
              <a:rPr lang="en-GB" sz="1600">
                <a:solidFill>
                  <a:srgbClr val="000000"/>
                </a:solidFill>
                <a:latin typeface="Tahoma" charset="0"/>
                <a:ea typeface="ＭＳ Ｐゴシック" charset="0"/>
                <a:cs typeface="ＭＳ Ｐゴシック" charset="0"/>
              </a:rPr>
              <a:t>Rulings on</a:t>
            </a:r>
          </a:p>
          <a:p>
            <a:pPr>
              <a:defRPr/>
            </a:pPr>
            <a:r>
              <a:rPr lang="en-GB" sz="1600">
                <a:solidFill>
                  <a:srgbClr val="000000"/>
                </a:solidFill>
                <a:latin typeface="Tahoma" charset="0"/>
                <a:ea typeface="ＭＳ Ｐゴシック" charset="0"/>
                <a:cs typeface="ＭＳ Ｐゴシック" charset="0"/>
              </a:rPr>
              <a:t>Union Law</a:t>
            </a:r>
          </a:p>
        </p:txBody>
      </p:sp>
      <p:sp>
        <p:nvSpPr>
          <p:cNvPr id="55" name="Line 28"/>
          <p:cNvSpPr>
            <a:spLocks noChangeShapeType="1"/>
          </p:cNvSpPr>
          <p:nvPr/>
        </p:nvSpPr>
        <p:spPr bwMode="auto">
          <a:xfrm>
            <a:off x="6460022" y="3709988"/>
            <a:ext cx="464675" cy="0"/>
          </a:xfrm>
          <a:prstGeom prst="line">
            <a:avLst/>
          </a:prstGeom>
          <a:noFill/>
          <a:ln w="9525">
            <a:solidFill>
              <a:schemeClr val="accent3">
                <a:lumMod val="50000"/>
              </a:schemeClr>
            </a:solidFill>
            <a:prstDash val="dash"/>
            <a:round/>
            <a:headEnd/>
            <a:tailEnd type="triangle" w="med" len="me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sp>
        <p:nvSpPr>
          <p:cNvPr id="56" name="Line 29"/>
          <p:cNvSpPr>
            <a:spLocks noChangeShapeType="1"/>
          </p:cNvSpPr>
          <p:nvPr/>
        </p:nvSpPr>
        <p:spPr bwMode="auto">
          <a:xfrm>
            <a:off x="6460022" y="4213225"/>
            <a:ext cx="464675" cy="0"/>
          </a:xfrm>
          <a:prstGeom prst="line">
            <a:avLst/>
          </a:prstGeom>
          <a:noFill/>
          <a:ln w="9525">
            <a:solidFill>
              <a:schemeClr val="accent3">
                <a:lumMod val="50000"/>
              </a:schemeClr>
            </a:solidFill>
            <a:prstDash val="dash"/>
            <a:round/>
            <a:headEnd type="triangle" w="med" len="med"/>
            <a:tailEn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grpSp>
        <p:nvGrpSpPr>
          <p:cNvPr id="6" name="Group 30"/>
          <p:cNvGrpSpPr>
            <a:grpSpLocks/>
          </p:cNvGrpSpPr>
          <p:nvPr/>
        </p:nvGrpSpPr>
        <p:grpSpPr bwMode="auto">
          <a:xfrm>
            <a:off x="4729833" y="2631035"/>
            <a:ext cx="3192631" cy="574675"/>
            <a:chOff x="3152" y="1344"/>
            <a:chExt cx="2178" cy="362"/>
          </a:xfrm>
          <a:solidFill>
            <a:schemeClr val="accent5">
              <a:lumMod val="20000"/>
              <a:lumOff val="80000"/>
            </a:schemeClr>
          </a:solidFill>
        </p:grpSpPr>
        <p:sp>
          <p:nvSpPr>
            <p:cNvPr id="58" name="Line 31"/>
            <p:cNvSpPr>
              <a:spLocks noChangeShapeType="1"/>
            </p:cNvSpPr>
            <p:nvPr/>
          </p:nvSpPr>
          <p:spPr bwMode="auto">
            <a:xfrm>
              <a:off x="3152" y="1344"/>
              <a:ext cx="2178" cy="0"/>
            </a:xfrm>
            <a:prstGeom prst="line">
              <a:avLst/>
            </a:prstGeom>
            <a:grpFill/>
            <a:ln w="9525">
              <a:solidFill>
                <a:schemeClr val="accent3">
                  <a:lumMod val="50000"/>
                </a:schemeClr>
              </a:solidFill>
              <a:prstDash val="dash"/>
              <a:round/>
              <a:headEnd/>
              <a:tailEn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sp>
          <p:nvSpPr>
            <p:cNvPr id="59" name="Line 32"/>
            <p:cNvSpPr>
              <a:spLocks noChangeShapeType="1"/>
            </p:cNvSpPr>
            <p:nvPr/>
          </p:nvSpPr>
          <p:spPr bwMode="auto">
            <a:xfrm>
              <a:off x="5329" y="1344"/>
              <a:ext cx="0" cy="362"/>
            </a:xfrm>
            <a:prstGeom prst="line">
              <a:avLst/>
            </a:prstGeom>
            <a:grpFill/>
            <a:ln w="9525">
              <a:solidFill>
                <a:schemeClr val="accent3">
                  <a:lumMod val="50000"/>
                </a:schemeClr>
              </a:solidFill>
              <a:prstDash val="dash"/>
              <a:round/>
              <a:headEnd/>
              <a:tailEnd type="triangle" w="med" len="me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grpSp>
      <p:grpSp>
        <p:nvGrpSpPr>
          <p:cNvPr id="7" name="Group 33"/>
          <p:cNvGrpSpPr>
            <a:grpSpLocks/>
          </p:cNvGrpSpPr>
          <p:nvPr/>
        </p:nvGrpSpPr>
        <p:grpSpPr bwMode="auto">
          <a:xfrm>
            <a:off x="4729823" y="2918373"/>
            <a:ext cx="2726489" cy="287337"/>
            <a:chOff x="3152" y="1525"/>
            <a:chExt cx="1860" cy="181"/>
          </a:xfrm>
          <a:solidFill>
            <a:schemeClr val="accent5">
              <a:lumMod val="20000"/>
              <a:lumOff val="80000"/>
            </a:schemeClr>
          </a:solidFill>
        </p:grpSpPr>
        <p:sp>
          <p:nvSpPr>
            <p:cNvPr id="61" name="Line 34"/>
            <p:cNvSpPr>
              <a:spLocks noChangeShapeType="1"/>
            </p:cNvSpPr>
            <p:nvPr/>
          </p:nvSpPr>
          <p:spPr bwMode="auto">
            <a:xfrm>
              <a:off x="3152" y="1525"/>
              <a:ext cx="1860" cy="0"/>
            </a:xfrm>
            <a:prstGeom prst="line">
              <a:avLst/>
            </a:prstGeom>
            <a:grpFill/>
            <a:ln w="9525">
              <a:solidFill>
                <a:schemeClr val="accent3">
                  <a:lumMod val="50000"/>
                </a:schemeClr>
              </a:solidFill>
              <a:prstDash val="dash"/>
              <a:round/>
              <a:headEnd type="triangle" w="med" len="med"/>
              <a:tailEn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sp>
          <p:nvSpPr>
            <p:cNvPr id="62" name="Line 35"/>
            <p:cNvSpPr>
              <a:spLocks noChangeShapeType="1"/>
            </p:cNvSpPr>
            <p:nvPr/>
          </p:nvSpPr>
          <p:spPr bwMode="auto">
            <a:xfrm>
              <a:off x="5012" y="1525"/>
              <a:ext cx="0" cy="181"/>
            </a:xfrm>
            <a:prstGeom prst="line">
              <a:avLst/>
            </a:prstGeom>
            <a:grpFill/>
            <a:ln w="9525">
              <a:solidFill>
                <a:schemeClr val="accent3">
                  <a:lumMod val="50000"/>
                </a:schemeClr>
              </a:solidFill>
              <a:prstDash val="dash"/>
              <a:round/>
              <a:headEnd/>
              <a:tailEnd/>
            </a:ln>
            <a:effectLst/>
            <a:extLst/>
          </p:spPr>
          <p:txBody>
            <a:bodyPr/>
            <a:lstStyle/>
            <a:p>
              <a:pPr>
                <a:defRPr/>
              </a:pPr>
              <a:endParaRPr lang="de-DE" sz="1600">
                <a:solidFill>
                  <a:srgbClr val="000000"/>
                </a:solidFill>
                <a:latin typeface="Tahoma" charset="0"/>
                <a:ea typeface="ＭＳ Ｐゴシック" charset="0"/>
                <a:cs typeface="ＭＳ Ｐゴシック" charset="0"/>
              </a:endParaRPr>
            </a:p>
          </p:txBody>
        </p:sp>
      </p:grpSp>
      <p:sp>
        <p:nvSpPr>
          <p:cNvPr id="35" name="Titel 34"/>
          <p:cNvSpPr>
            <a:spLocks noGrp="1"/>
          </p:cNvSpPr>
          <p:nvPr>
            <p:ph type="title"/>
          </p:nvPr>
        </p:nvSpPr>
        <p:spPr>
          <a:xfrm>
            <a:off x="989013" y="764704"/>
            <a:ext cx="8001000" cy="576064"/>
          </a:xfrm>
        </p:spPr>
        <p:txBody>
          <a:bodyPr/>
          <a:lstStyle/>
          <a:p>
            <a:r>
              <a:rPr lang="de-DE" dirty="0" smtClean="0"/>
              <a:t>Unified Patent Court</a:t>
            </a:r>
            <a:endParaRPr lang="de-DE" dirty="0"/>
          </a:p>
        </p:txBody>
      </p:sp>
      <p:sp>
        <p:nvSpPr>
          <p:cNvPr id="40" name="Fußzeilenplatzhalter 39"/>
          <p:cNvSpPr>
            <a:spLocks noGrp="1"/>
          </p:cNvSpPr>
          <p:nvPr>
            <p:ph type="ftr" sz="quarter" idx="11"/>
          </p:nvPr>
        </p:nvSpPr>
        <p:spPr/>
        <p:txBody>
          <a:bodyPr/>
          <a:lstStyle/>
          <a:p>
            <a:pPr>
              <a:defRPr/>
            </a:pPr>
            <a:r>
              <a:rPr lang="en-US" smtClean="0"/>
              <a:t>Ahmedabad, February 2015</a:t>
            </a:r>
            <a:endParaRPr lang="de-DE"/>
          </a:p>
        </p:txBody>
      </p:sp>
      <p:sp>
        <p:nvSpPr>
          <p:cNvPr id="41" name="Foliennummernplatzhalter 40"/>
          <p:cNvSpPr>
            <a:spLocks noGrp="1"/>
          </p:cNvSpPr>
          <p:nvPr>
            <p:ph type="sldNum" sz="quarter" idx="10"/>
          </p:nvPr>
        </p:nvSpPr>
        <p:spPr/>
        <p:txBody>
          <a:bodyPr/>
          <a:lstStyle/>
          <a:p>
            <a:pPr>
              <a:defRPr/>
            </a:pPr>
            <a:fld id="{A87EB470-1FBF-4621-BA5C-EEA70FCFD6AA}" type="slidenum">
              <a:rPr lang="de-DE" smtClean="0"/>
              <a:pPr>
                <a:defRPr/>
              </a:pPr>
              <a:t>9</a:t>
            </a:fld>
            <a:endParaRPr lang="de-DE"/>
          </a:p>
        </p:txBody>
      </p:sp>
    </p:spTree>
    <p:extLst>
      <p:ext uri="{BB962C8B-B14F-4D97-AF65-F5344CB8AC3E}">
        <p14:creationId xmlns="" xmlns:p14="http://schemas.microsoft.com/office/powerpoint/2010/main" val="409235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twurfsvorlage">
  <a:themeElements>
    <a:clrScheme name="">
      <a:dk1>
        <a:srgbClr val="000000"/>
      </a:dk1>
      <a:lt1>
        <a:srgbClr val="E8EDF2"/>
      </a:lt1>
      <a:dk2>
        <a:srgbClr val="003771"/>
      </a:dk2>
      <a:lt2>
        <a:srgbClr val="5F5F5F"/>
      </a:lt2>
      <a:accent1>
        <a:srgbClr val="C0C0C0"/>
      </a:accent1>
      <a:accent2>
        <a:srgbClr val="808080"/>
      </a:accent2>
      <a:accent3>
        <a:srgbClr val="F2F4F7"/>
      </a:accent3>
      <a:accent4>
        <a:srgbClr val="000000"/>
      </a:accent4>
      <a:accent5>
        <a:srgbClr val="DCDCDC"/>
      </a:accent5>
      <a:accent6>
        <a:srgbClr val="737373"/>
      </a:accent6>
      <a:hlink>
        <a:srgbClr val="5F5F5F"/>
      </a:hlink>
      <a:folHlink>
        <a:srgbClr val="969696"/>
      </a:folHlink>
    </a:clrScheme>
    <a:fontScheme name="Entwurfsvorlage">
      <a:majorFont>
        <a:latin typeface="NewsGoth BT"/>
        <a:ea typeface=""/>
        <a:cs typeface=""/>
      </a:majorFont>
      <a:minorFont>
        <a:latin typeface="NewsGoth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h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h BT" pitchFamily="34" charset="0"/>
          </a:defRPr>
        </a:defPPr>
      </a:lstStyle>
    </a:lnDef>
  </a:objectDefaults>
  <a:extraClrSchemeLst>
    <a:extraClrScheme>
      <a:clrScheme name="Entwurfsvorlage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Entwurfsvorlage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Entwurfsvorlage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ntwurfsvorlage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Einstellungen\Administrator\Lokale Einstellungen\Temporary Internet Files\OLK20\Entwurfsvorlage.pot</Template>
  <TotalTime>0</TotalTime>
  <Words>2740</Words>
  <Application>Microsoft Office PowerPoint</Application>
  <PresentationFormat>Bildschirmpräsentation (4:3)</PresentationFormat>
  <Paragraphs>666</Paragraphs>
  <Slides>48</Slides>
  <Notes>9</Notes>
  <HiddenSlides>0</HiddenSlides>
  <MMClips>0</MMClips>
  <ScaleCrop>false</ScaleCrop>
  <HeadingPairs>
    <vt:vector size="4" baseType="variant">
      <vt:variant>
        <vt:lpstr>Design</vt:lpstr>
      </vt:variant>
      <vt:variant>
        <vt:i4>1</vt:i4>
      </vt:variant>
      <vt:variant>
        <vt:lpstr>Folientitel</vt:lpstr>
      </vt:variant>
      <vt:variant>
        <vt:i4>48</vt:i4>
      </vt:variant>
    </vt:vector>
  </HeadingPairs>
  <TitlesOfParts>
    <vt:vector size="49" baseType="lpstr">
      <vt:lpstr>Entwurfsvorlage</vt:lpstr>
      <vt:lpstr>Patentability of subject-matter in the field of biotechnology in Europe  </vt:lpstr>
      <vt:lpstr>Topics</vt:lpstr>
      <vt:lpstr>The Examination Procedure at the EPO</vt:lpstr>
      <vt:lpstr>Procedure after EP Patent Grant </vt:lpstr>
      <vt:lpstr>Unitary Effect of EP Patent After Grant (EU 1257/2012)</vt:lpstr>
      <vt:lpstr>Status Quo of the Unitary Patent System</vt:lpstr>
      <vt:lpstr>Status Quo of the Unitary Patent System</vt:lpstr>
      <vt:lpstr>Status Quo of the Unitary Patent System</vt:lpstr>
      <vt:lpstr>Unified Patent Court</vt:lpstr>
      <vt:lpstr>Unified Patent Court (Central Division)</vt:lpstr>
      <vt:lpstr>Unified Patent Court (Local/Regional Divisions) </vt:lpstr>
      <vt:lpstr>Recent Changes to the EPC (1)</vt:lpstr>
      <vt:lpstr>Recent Changes to the EPC (2) </vt:lpstr>
      <vt:lpstr>Recent Changes to the EPC (3)</vt:lpstr>
      <vt:lpstr>Recent Changes to the EPC (4)</vt:lpstr>
      <vt:lpstr>Folie 16</vt:lpstr>
      <vt:lpstr> Biotech/Pharma related patentability  Requirements in the EPC</vt:lpstr>
      <vt:lpstr>Biotech/Pharma related patentability  Requirements in the EPC</vt:lpstr>
      <vt:lpstr> Biotech/Pharma related patentability  Patentable Inventions </vt:lpstr>
      <vt:lpstr>Biotech/Pharma related patentability   </vt:lpstr>
      <vt:lpstr>Biotech/Pharma related patentability  Decision of the Enlarged Board of Appeal  G 2/08 </vt:lpstr>
      <vt:lpstr>Folie 22</vt:lpstr>
      <vt:lpstr>Folie 23</vt:lpstr>
      <vt:lpstr>Folie 24</vt:lpstr>
      <vt:lpstr>Folie 25</vt:lpstr>
      <vt:lpstr>Biotech/Pharma related patentability  Examples for patentable Inventions  Method of administration (IGF-i) T1020/03    </vt:lpstr>
      <vt:lpstr>Biotech/Pharma related patentability  Examples for patentable Inventions  Method of administration (IGF-i) T1020/03    </vt:lpstr>
      <vt:lpstr>Biotech/Pharma related patentability  Examples for patentable Inventions  Method of administration (IGF-i) T1020/03    </vt:lpstr>
      <vt:lpstr>Folie 29</vt:lpstr>
      <vt:lpstr>Folie 30</vt:lpstr>
      <vt:lpstr>Folie 31</vt:lpstr>
      <vt:lpstr>Folie 32</vt:lpstr>
      <vt:lpstr>Folie 33</vt:lpstr>
      <vt:lpstr>Folie 34</vt:lpstr>
      <vt:lpstr>Folie 35</vt:lpstr>
      <vt:lpstr>Folie 36</vt:lpstr>
      <vt:lpstr>Folie 37</vt:lpstr>
      <vt:lpstr>Folie 38</vt:lpstr>
      <vt:lpstr>Folie 39</vt:lpstr>
      <vt:lpstr>Computer Implemented Inventions Decision of the Enlarged Board of Appeal G 3/08  </vt:lpstr>
      <vt:lpstr> Double patenting at the EPO  What is double patenting?</vt:lpstr>
      <vt:lpstr> Double patenting at the EPO  Case law – more questions than answers</vt:lpstr>
      <vt:lpstr> Double patenting at the EPO  Case law – more questions than answers</vt:lpstr>
      <vt:lpstr> Double patenting at the EPO  Summary</vt:lpstr>
      <vt:lpstr>Folie 45</vt:lpstr>
      <vt:lpstr>Folie 46</vt:lpstr>
      <vt:lpstr>Folie 47</vt:lpstr>
      <vt:lpstr>Dr. Andrea Schüssler HUBER &amp; SCHÜSSLER Truderinger Strasse 246 81825 München  schuessler@patservice.de www.patservice.de  </vt:lpstr>
    </vt:vector>
  </TitlesOfParts>
  <Company>Patentanwalt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Developments in European Patent System</dc:title>
  <dc:creator>Robert Harrison</dc:creator>
  <cp:lastModifiedBy> </cp:lastModifiedBy>
  <cp:revision>366</cp:revision>
  <cp:lastPrinted>1601-01-01T00:00:00Z</cp:lastPrinted>
  <dcterms:created xsi:type="dcterms:W3CDTF">2002-07-24T23:01:44Z</dcterms:created>
  <dcterms:modified xsi:type="dcterms:W3CDTF">2015-01-20T09:41:23Z</dcterms:modified>
</cp:coreProperties>
</file>